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52.jpg" ContentType="image/pn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63"/>
  </p:notesMasterIdLst>
  <p:sldIdLst>
    <p:sldId id="257" r:id="rId4"/>
    <p:sldId id="364" r:id="rId5"/>
    <p:sldId id="362" r:id="rId6"/>
    <p:sldId id="359" r:id="rId7"/>
    <p:sldId id="385" r:id="rId8"/>
    <p:sldId id="256" r:id="rId9"/>
    <p:sldId id="386" r:id="rId10"/>
    <p:sldId id="258" r:id="rId11"/>
    <p:sldId id="259" r:id="rId12"/>
    <p:sldId id="260" r:id="rId13"/>
    <p:sldId id="261" r:id="rId14"/>
    <p:sldId id="262" r:id="rId15"/>
    <p:sldId id="263" r:id="rId16"/>
    <p:sldId id="264" r:id="rId17"/>
    <p:sldId id="265" r:id="rId18"/>
    <p:sldId id="266" r:id="rId19"/>
    <p:sldId id="267" r:id="rId20"/>
    <p:sldId id="282" r:id="rId21"/>
    <p:sldId id="268" r:id="rId22"/>
    <p:sldId id="269" r:id="rId23"/>
    <p:sldId id="283" r:id="rId24"/>
    <p:sldId id="284" r:id="rId25"/>
    <p:sldId id="270" r:id="rId26"/>
    <p:sldId id="277" r:id="rId27"/>
    <p:sldId id="278" r:id="rId28"/>
    <p:sldId id="285" r:id="rId29"/>
    <p:sldId id="280" r:id="rId30"/>
    <p:sldId id="281" r:id="rId31"/>
    <p:sldId id="383" r:id="rId32"/>
    <p:sldId id="384" r:id="rId33"/>
    <p:sldId id="358" r:id="rId34"/>
    <p:sldId id="387" r:id="rId35"/>
    <p:sldId id="360" r:id="rId36"/>
    <p:sldId id="361" r:id="rId37"/>
    <p:sldId id="388" r:id="rId38"/>
    <p:sldId id="363" r:id="rId39"/>
    <p:sldId id="389" r:id="rId40"/>
    <p:sldId id="349" r:id="rId41"/>
    <p:sldId id="353" r:id="rId42"/>
    <p:sldId id="354" r:id="rId43"/>
    <p:sldId id="355" r:id="rId44"/>
    <p:sldId id="376" r:id="rId45"/>
    <p:sldId id="317" r:id="rId46"/>
    <p:sldId id="319" r:id="rId47"/>
    <p:sldId id="320" r:id="rId48"/>
    <p:sldId id="323" r:id="rId49"/>
    <p:sldId id="367" r:id="rId50"/>
    <p:sldId id="368" r:id="rId51"/>
    <p:sldId id="369" r:id="rId52"/>
    <p:sldId id="370" r:id="rId53"/>
    <p:sldId id="371" r:id="rId54"/>
    <p:sldId id="372" r:id="rId55"/>
    <p:sldId id="347" r:id="rId56"/>
    <p:sldId id="350" r:id="rId57"/>
    <p:sldId id="351" r:id="rId58"/>
    <p:sldId id="352" r:id="rId59"/>
    <p:sldId id="311" r:id="rId60"/>
    <p:sldId id="382" r:id="rId61"/>
    <p:sldId id="37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78"/>
  </p:normalViewPr>
  <p:slideViewPr>
    <p:cSldViewPr snapToGrid="0" snapToObjects="1">
      <p:cViewPr varScale="1">
        <p:scale>
          <a:sx n="113" d="100"/>
          <a:sy n="113" d="100"/>
        </p:scale>
        <p:origin x="5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_rels/data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image" Target="../media/image49.pn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65B66B-5E50-46C7-8F97-449F73DDE11A}" type="doc">
      <dgm:prSet loTypeId="urn:microsoft.com/office/officeart/2005/8/layout/target1" loCatId="relationship" qsTypeId="urn:microsoft.com/office/officeart/2005/8/quickstyle/simple1" qsCatId="simple" csTypeId="urn:microsoft.com/office/officeart/2005/8/colors/colorful3" csCatId="colorful" phldr="1"/>
      <dgm:spPr/>
    </dgm:pt>
    <dgm:pt modelId="{C2370959-35E1-4C35-8ADC-D1CC5D03FFCE}">
      <dgm:prSet phldrT="[Text]" custT="1"/>
      <dgm:spPr/>
      <dgm:t>
        <a:bodyPr/>
        <a:lstStyle/>
        <a:p>
          <a:r>
            <a:rPr lang="en-US" sz="3200" dirty="0"/>
            <a:t>Bishop</a:t>
          </a:r>
          <a:endParaRPr lang="en-US" sz="2800" dirty="0"/>
        </a:p>
      </dgm:t>
    </dgm:pt>
    <dgm:pt modelId="{3ED16BDC-8378-4F93-91AC-2EF41CFFEFC7}" type="parTrans" cxnId="{59E1F8C6-9CDC-4ED3-846C-D8FF4F810585}">
      <dgm:prSet/>
      <dgm:spPr/>
      <dgm:t>
        <a:bodyPr/>
        <a:lstStyle/>
        <a:p>
          <a:endParaRPr lang="en-US"/>
        </a:p>
      </dgm:t>
    </dgm:pt>
    <dgm:pt modelId="{A1A05907-B9F0-4132-8502-3375EFD953E9}" type="sibTrans" cxnId="{59E1F8C6-9CDC-4ED3-846C-D8FF4F810585}">
      <dgm:prSet/>
      <dgm:spPr/>
      <dgm:t>
        <a:bodyPr/>
        <a:lstStyle/>
        <a:p>
          <a:endParaRPr lang="en-US"/>
        </a:p>
      </dgm:t>
    </dgm:pt>
    <dgm:pt modelId="{46F6AB1F-A58B-4F4A-A2ED-C73E180B5C4C}">
      <dgm:prSet phldrT="[Text]" custT="1"/>
      <dgm:spPr/>
      <dgm:t>
        <a:bodyPr/>
        <a:lstStyle/>
        <a:p>
          <a:r>
            <a:rPr lang="en-US" sz="2800" dirty="0"/>
            <a:t>Key Offices / Contacts </a:t>
          </a:r>
        </a:p>
      </dgm:t>
    </dgm:pt>
    <dgm:pt modelId="{93A2E341-A735-4007-AEEE-3D48B4AEB10E}" type="parTrans" cxnId="{2DA36DEB-B2F0-4EBD-88D5-6C2080E4665B}">
      <dgm:prSet/>
      <dgm:spPr/>
      <dgm:t>
        <a:bodyPr/>
        <a:lstStyle/>
        <a:p>
          <a:endParaRPr lang="en-US"/>
        </a:p>
      </dgm:t>
    </dgm:pt>
    <dgm:pt modelId="{D6A2AAA2-60B9-42FB-8A06-9B1EF128EBE2}" type="sibTrans" cxnId="{2DA36DEB-B2F0-4EBD-88D5-6C2080E4665B}">
      <dgm:prSet/>
      <dgm:spPr/>
      <dgm:t>
        <a:bodyPr/>
        <a:lstStyle/>
        <a:p>
          <a:endParaRPr lang="en-US"/>
        </a:p>
      </dgm:t>
    </dgm:pt>
    <dgm:pt modelId="{35F05668-702C-4CB5-887F-AEC8046227F6}">
      <dgm:prSet phldrT="[Text]" custT="1"/>
      <dgm:spPr/>
      <dgm:t>
        <a:bodyPr/>
        <a:lstStyle/>
        <a:p>
          <a:r>
            <a:rPr lang="en-US" sz="2800" dirty="0"/>
            <a:t>Other Offices</a:t>
          </a:r>
        </a:p>
      </dgm:t>
    </dgm:pt>
    <dgm:pt modelId="{D525ACC0-4363-47D8-A70D-B3A9BE3BEB3C}" type="parTrans" cxnId="{DF805B06-8242-4C23-9FAA-DCB481B97261}">
      <dgm:prSet/>
      <dgm:spPr/>
      <dgm:t>
        <a:bodyPr/>
        <a:lstStyle/>
        <a:p>
          <a:endParaRPr lang="en-US"/>
        </a:p>
      </dgm:t>
    </dgm:pt>
    <dgm:pt modelId="{F0018E17-82FA-4599-9E0B-FB799CBF511F}" type="sibTrans" cxnId="{DF805B06-8242-4C23-9FAA-DCB481B97261}">
      <dgm:prSet/>
      <dgm:spPr/>
      <dgm:t>
        <a:bodyPr/>
        <a:lstStyle/>
        <a:p>
          <a:endParaRPr lang="en-US"/>
        </a:p>
      </dgm:t>
    </dgm:pt>
    <dgm:pt modelId="{0A845981-31DE-47A9-9C26-4E73DCDCA8C2}">
      <dgm:prSet phldrT="[Text]" custT="1"/>
      <dgm:spPr/>
      <dgm:t>
        <a:bodyPr/>
        <a:lstStyle/>
        <a:p>
          <a:r>
            <a:rPr lang="en-US" sz="1800" dirty="0"/>
            <a:t>Synod: Vicar General / Evangelization</a:t>
          </a:r>
        </a:p>
      </dgm:t>
    </dgm:pt>
    <dgm:pt modelId="{1056DA8B-43D2-4A5F-9624-7AA436F67AA0}" type="parTrans" cxnId="{C69AE383-3E3D-4283-92E5-5B8D57BA5EFC}">
      <dgm:prSet/>
      <dgm:spPr/>
      <dgm:t>
        <a:bodyPr/>
        <a:lstStyle/>
        <a:p>
          <a:endParaRPr lang="en-US"/>
        </a:p>
      </dgm:t>
    </dgm:pt>
    <dgm:pt modelId="{51B3045C-4C25-4828-984B-DCB2AFF9EC7E}" type="sibTrans" cxnId="{C69AE383-3E3D-4283-92E5-5B8D57BA5EFC}">
      <dgm:prSet/>
      <dgm:spPr/>
      <dgm:t>
        <a:bodyPr/>
        <a:lstStyle/>
        <a:p>
          <a:endParaRPr lang="en-US"/>
        </a:p>
      </dgm:t>
    </dgm:pt>
    <dgm:pt modelId="{19C5B766-8521-46FB-8FB4-A586527DC4B8}">
      <dgm:prSet phldrT="[Text]" custT="1"/>
      <dgm:spPr/>
      <dgm:t>
        <a:bodyPr/>
        <a:lstStyle/>
        <a:p>
          <a:r>
            <a:rPr lang="en-US" sz="1800" i="1" dirty="0" err="1"/>
            <a:t>Laudato</a:t>
          </a:r>
          <a:r>
            <a:rPr lang="en-US" sz="1800" i="1" dirty="0"/>
            <a:t> Si’</a:t>
          </a:r>
          <a:r>
            <a:rPr lang="en-US" sz="1800" dirty="0"/>
            <a:t>: Social Action</a:t>
          </a:r>
        </a:p>
      </dgm:t>
    </dgm:pt>
    <dgm:pt modelId="{4CA557DA-C217-4948-B6BC-54284BEC6A0A}" type="parTrans" cxnId="{A4FD8E06-4EBB-4715-9FDB-AD782B1BA106}">
      <dgm:prSet/>
      <dgm:spPr/>
      <dgm:t>
        <a:bodyPr/>
        <a:lstStyle/>
        <a:p>
          <a:endParaRPr lang="en-US"/>
        </a:p>
      </dgm:t>
    </dgm:pt>
    <dgm:pt modelId="{571137E2-8E37-454D-B021-8962A2991D80}" type="sibTrans" cxnId="{A4FD8E06-4EBB-4715-9FDB-AD782B1BA106}">
      <dgm:prSet/>
      <dgm:spPr/>
      <dgm:t>
        <a:bodyPr/>
        <a:lstStyle/>
        <a:p>
          <a:endParaRPr lang="en-US"/>
        </a:p>
      </dgm:t>
    </dgm:pt>
    <dgm:pt modelId="{9A3E4BCB-418E-4F25-A2AE-EE2E24CC851A}">
      <dgm:prSet phldrT="[Text]" custT="1"/>
      <dgm:spPr/>
      <dgm:t>
        <a:bodyPr/>
        <a:lstStyle/>
        <a:p>
          <a:r>
            <a:rPr lang="en-US" sz="1800" dirty="0"/>
            <a:t>Eucharistic Revival: Liturgy</a:t>
          </a:r>
        </a:p>
      </dgm:t>
    </dgm:pt>
    <dgm:pt modelId="{AF227618-36F6-4B9E-9981-A5F8C0601057}" type="parTrans" cxnId="{52AEAEBB-5D10-4A6E-A583-1C7CD150EC5F}">
      <dgm:prSet/>
      <dgm:spPr/>
      <dgm:t>
        <a:bodyPr/>
        <a:lstStyle/>
        <a:p>
          <a:endParaRPr lang="en-US"/>
        </a:p>
      </dgm:t>
    </dgm:pt>
    <dgm:pt modelId="{B4E221AE-7527-4543-A309-48CD6C897794}" type="sibTrans" cxnId="{52AEAEBB-5D10-4A6E-A583-1C7CD150EC5F}">
      <dgm:prSet/>
      <dgm:spPr/>
      <dgm:t>
        <a:bodyPr/>
        <a:lstStyle/>
        <a:p>
          <a:endParaRPr lang="en-US"/>
        </a:p>
      </dgm:t>
    </dgm:pt>
    <dgm:pt modelId="{6CCED910-D39C-4AB2-80C8-88AF74BAF23D}">
      <dgm:prSet phldrT="[Text]" custT="1"/>
      <dgm:spPr/>
      <dgm:t>
        <a:bodyPr/>
        <a:lstStyle/>
        <a:p>
          <a:r>
            <a:rPr lang="en-US" sz="1800" dirty="0"/>
            <a:t>Faith Formation</a:t>
          </a:r>
        </a:p>
      </dgm:t>
    </dgm:pt>
    <dgm:pt modelId="{EE372D31-2C7C-4DBA-A4CF-E83A4E57035C}" type="parTrans" cxnId="{82308932-2B64-4897-AABA-75958B87B06E}">
      <dgm:prSet/>
      <dgm:spPr/>
      <dgm:t>
        <a:bodyPr/>
        <a:lstStyle/>
        <a:p>
          <a:endParaRPr lang="en-US"/>
        </a:p>
      </dgm:t>
    </dgm:pt>
    <dgm:pt modelId="{40F22916-E3BB-4999-A84E-6F508D9C13A1}" type="sibTrans" cxnId="{82308932-2B64-4897-AABA-75958B87B06E}">
      <dgm:prSet/>
      <dgm:spPr/>
      <dgm:t>
        <a:bodyPr/>
        <a:lstStyle/>
        <a:p>
          <a:endParaRPr lang="en-US"/>
        </a:p>
      </dgm:t>
    </dgm:pt>
    <dgm:pt modelId="{02E0F71A-5E48-4356-BBDA-75FA2400F106}">
      <dgm:prSet phldrT="[Text]" custT="1"/>
      <dgm:spPr/>
      <dgm:t>
        <a:bodyPr/>
        <a:lstStyle/>
        <a:p>
          <a:r>
            <a:rPr lang="en-US" sz="1800" dirty="0"/>
            <a:t>Schools</a:t>
          </a:r>
        </a:p>
      </dgm:t>
    </dgm:pt>
    <dgm:pt modelId="{4400F991-57B5-42C0-AFAA-3EDAE9877D51}" type="parTrans" cxnId="{44FC6080-4BB4-482E-A31E-D3D23629A351}">
      <dgm:prSet/>
      <dgm:spPr/>
      <dgm:t>
        <a:bodyPr/>
        <a:lstStyle/>
        <a:p>
          <a:endParaRPr lang="en-US"/>
        </a:p>
      </dgm:t>
    </dgm:pt>
    <dgm:pt modelId="{CFDC0ECA-A971-4BC4-BDB8-69D491B2D7B1}" type="sibTrans" cxnId="{44FC6080-4BB4-482E-A31E-D3D23629A351}">
      <dgm:prSet/>
      <dgm:spPr/>
      <dgm:t>
        <a:bodyPr/>
        <a:lstStyle/>
        <a:p>
          <a:endParaRPr lang="en-US"/>
        </a:p>
      </dgm:t>
    </dgm:pt>
    <dgm:pt modelId="{773F10D3-B81D-4D13-92EE-44694B2CA1E8}">
      <dgm:prSet phldrT="[Text]" custT="1"/>
      <dgm:spPr/>
      <dgm:t>
        <a:bodyPr/>
        <a:lstStyle/>
        <a:p>
          <a:r>
            <a:rPr lang="en-US" sz="1800" dirty="0"/>
            <a:t>Multicultural Ministry</a:t>
          </a:r>
        </a:p>
      </dgm:t>
    </dgm:pt>
    <dgm:pt modelId="{B9AB66ED-119A-45F2-AE39-EB63315F75AC}" type="parTrans" cxnId="{482DF5B4-5886-406E-BD8A-55A0C4E39795}">
      <dgm:prSet/>
      <dgm:spPr/>
      <dgm:t>
        <a:bodyPr/>
        <a:lstStyle/>
        <a:p>
          <a:endParaRPr lang="en-US"/>
        </a:p>
      </dgm:t>
    </dgm:pt>
    <dgm:pt modelId="{E1E89641-B75F-4653-BB82-F70CBFCB57C2}" type="sibTrans" cxnId="{482DF5B4-5886-406E-BD8A-55A0C4E39795}">
      <dgm:prSet/>
      <dgm:spPr/>
      <dgm:t>
        <a:bodyPr/>
        <a:lstStyle/>
        <a:p>
          <a:endParaRPr lang="en-US"/>
        </a:p>
      </dgm:t>
    </dgm:pt>
    <dgm:pt modelId="{5AFDBCC1-FF3C-439D-9552-B7A2982C66C7}">
      <dgm:prSet phldrT="[Text]" custT="1"/>
      <dgm:spPr/>
      <dgm:t>
        <a:bodyPr/>
        <a:lstStyle/>
        <a:p>
          <a:r>
            <a:rPr lang="en-US" sz="2400" dirty="0"/>
            <a:t>Whole Chancery</a:t>
          </a:r>
        </a:p>
      </dgm:t>
    </dgm:pt>
    <dgm:pt modelId="{F38B9D53-B72E-4FE8-931A-06C1448F8FA5}" type="parTrans" cxnId="{72F435FF-2CD1-4C21-BCC1-E167ECD123AA}">
      <dgm:prSet/>
      <dgm:spPr/>
      <dgm:t>
        <a:bodyPr/>
        <a:lstStyle/>
        <a:p>
          <a:endParaRPr lang="en-US"/>
        </a:p>
      </dgm:t>
    </dgm:pt>
    <dgm:pt modelId="{A3FDAB71-6B89-4612-B3AB-54B06D00F1EA}" type="sibTrans" cxnId="{72F435FF-2CD1-4C21-BCC1-E167ECD123AA}">
      <dgm:prSet/>
      <dgm:spPr/>
      <dgm:t>
        <a:bodyPr/>
        <a:lstStyle/>
        <a:p>
          <a:endParaRPr lang="en-US"/>
        </a:p>
      </dgm:t>
    </dgm:pt>
    <dgm:pt modelId="{9612A234-5340-4928-9C07-E93DFDDCD043}">
      <dgm:prSet phldrT="[Text]" custT="1"/>
      <dgm:spPr/>
      <dgm:t>
        <a:bodyPr/>
        <a:lstStyle/>
        <a:p>
          <a:r>
            <a:rPr lang="en-US" sz="1800" dirty="0"/>
            <a:t>Diaconate</a:t>
          </a:r>
        </a:p>
      </dgm:t>
    </dgm:pt>
    <dgm:pt modelId="{3EC1C92D-9940-4636-8244-3421BC091157}" type="parTrans" cxnId="{99D60B20-4DBA-4372-B07D-3380E93DF1AC}">
      <dgm:prSet/>
      <dgm:spPr/>
      <dgm:t>
        <a:bodyPr/>
        <a:lstStyle/>
        <a:p>
          <a:endParaRPr lang="en-US"/>
        </a:p>
      </dgm:t>
    </dgm:pt>
    <dgm:pt modelId="{40947BC6-9C55-4657-B5A0-7811FE46141F}" type="sibTrans" cxnId="{99D60B20-4DBA-4372-B07D-3380E93DF1AC}">
      <dgm:prSet/>
      <dgm:spPr/>
      <dgm:t>
        <a:bodyPr/>
        <a:lstStyle/>
        <a:p>
          <a:endParaRPr lang="en-US"/>
        </a:p>
      </dgm:t>
    </dgm:pt>
    <dgm:pt modelId="{2E945754-689F-4807-82BA-C1C0D4A32DA1}">
      <dgm:prSet phldrT="[Text]" custT="1"/>
      <dgm:spPr/>
      <dgm:t>
        <a:bodyPr/>
        <a:lstStyle/>
        <a:p>
          <a:r>
            <a:rPr lang="en-US" sz="1800" i="1" dirty="0"/>
            <a:t>The Catholic Messenger</a:t>
          </a:r>
        </a:p>
      </dgm:t>
    </dgm:pt>
    <dgm:pt modelId="{2E0A139F-26B2-44E8-B342-BFCB6221158A}" type="parTrans" cxnId="{C30F43E3-C666-45F0-A743-2E0EC3B1EDB3}">
      <dgm:prSet/>
      <dgm:spPr/>
      <dgm:t>
        <a:bodyPr/>
        <a:lstStyle/>
        <a:p>
          <a:endParaRPr lang="en-US"/>
        </a:p>
      </dgm:t>
    </dgm:pt>
    <dgm:pt modelId="{F2646FD4-23F0-42D4-955F-C790495A44AB}" type="sibTrans" cxnId="{C30F43E3-C666-45F0-A743-2E0EC3B1EDB3}">
      <dgm:prSet/>
      <dgm:spPr/>
      <dgm:t>
        <a:bodyPr/>
        <a:lstStyle/>
        <a:p>
          <a:endParaRPr lang="en-US"/>
        </a:p>
      </dgm:t>
    </dgm:pt>
    <dgm:pt modelId="{4C40FE78-CD43-4536-A8AD-8E28231B67D2}">
      <dgm:prSet phldrT="[Text]" custT="1"/>
      <dgm:spPr/>
      <dgm:t>
        <a:bodyPr/>
        <a:lstStyle/>
        <a:p>
          <a:r>
            <a:rPr lang="en-US" sz="1800" dirty="0"/>
            <a:t>incl. Marriage &amp; Family Ministry</a:t>
          </a:r>
        </a:p>
      </dgm:t>
    </dgm:pt>
    <dgm:pt modelId="{AB58A391-3DA3-412D-8136-49394EAD8D69}" type="parTrans" cxnId="{E36E5D40-8DB4-46E0-BB84-B6824C96EB5E}">
      <dgm:prSet/>
      <dgm:spPr/>
      <dgm:t>
        <a:bodyPr/>
        <a:lstStyle/>
        <a:p>
          <a:endParaRPr lang="en-US"/>
        </a:p>
      </dgm:t>
    </dgm:pt>
    <dgm:pt modelId="{24D69BD9-88E0-4227-BACE-84BE52940CA0}" type="sibTrans" cxnId="{E36E5D40-8DB4-46E0-BB84-B6824C96EB5E}">
      <dgm:prSet/>
      <dgm:spPr/>
      <dgm:t>
        <a:bodyPr/>
        <a:lstStyle/>
        <a:p>
          <a:endParaRPr lang="en-US"/>
        </a:p>
      </dgm:t>
    </dgm:pt>
    <dgm:pt modelId="{F5E8F900-2357-44C6-A089-5B818FFD600C}">
      <dgm:prSet phldrT="[Text]" custT="1"/>
      <dgm:spPr/>
      <dgm:t>
        <a:bodyPr/>
        <a:lstStyle/>
        <a:p>
          <a:r>
            <a:rPr lang="en-US" sz="1800" dirty="0"/>
            <a:t>Communication / Chancellor</a:t>
          </a:r>
        </a:p>
      </dgm:t>
    </dgm:pt>
    <dgm:pt modelId="{F5914647-975D-4A79-B0F5-26FA9B4B0798}" type="parTrans" cxnId="{2164633D-3F71-4EFD-B8DB-A6873A033463}">
      <dgm:prSet/>
      <dgm:spPr/>
      <dgm:t>
        <a:bodyPr/>
        <a:lstStyle/>
        <a:p>
          <a:endParaRPr lang="en-US"/>
        </a:p>
      </dgm:t>
    </dgm:pt>
    <dgm:pt modelId="{C1AE2C80-985A-4EA6-ACE6-A65B8CF4172E}" type="sibTrans" cxnId="{2164633D-3F71-4EFD-B8DB-A6873A033463}">
      <dgm:prSet/>
      <dgm:spPr/>
      <dgm:t>
        <a:bodyPr/>
        <a:lstStyle/>
        <a:p>
          <a:endParaRPr lang="en-US"/>
        </a:p>
      </dgm:t>
    </dgm:pt>
    <dgm:pt modelId="{9916F691-777D-4814-A4C7-B2AD0DAD261C}" type="pres">
      <dgm:prSet presAssocID="{4265B66B-5E50-46C7-8F97-449F73DDE11A}" presName="composite" presStyleCnt="0">
        <dgm:presLayoutVars>
          <dgm:chMax val="5"/>
          <dgm:dir/>
          <dgm:resizeHandles val="exact"/>
        </dgm:presLayoutVars>
      </dgm:prSet>
      <dgm:spPr/>
    </dgm:pt>
    <dgm:pt modelId="{CFCA0CC4-66F6-4869-AEB2-94981E21CC60}" type="pres">
      <dgm:prSet presAssocID="{C2370959-35E1-4C35-8ADC-D1CC5D03FFCE}" presName="circle1" presStyleLbl="lnNode1" presStyleIdx="0" presStyleCnt="4"/>
      <dgm:spPr>
        <a:blipFill rotWithShape="0">
          <a:blip xmlns:r="http://schemas.openxmlformats.org/officeDocument/2006/relationships" r:embed="rId1"/>
          <a:stretch>
            <a:fillRect/>
          </a:stretch>
        </a:blipFill>
      </dgm:spPr>
    </dgm:pt>
    <dgm:pt modelId="{CB4E3142-4D87-4E46-A423-80C4F9A4A6F9}" type="pres">
      <dgm:prSet presAssocID="{C2370959-35E1-4C35-8ADC-D1CC5D03FFCE}" presName="text1" presStyleLbl="revTx" presStyleIdx="0" presStyleCnt="4" custScaleX="157901" custLinFactNeighborX="77191">
        <dgm:presLayoutVars>
          <dgm:bulletEnabled val="1"/>
        </dgm:presLayoutVars>
      </dgm:prSet>
      <dgm:spPr/>
    </dgm:pt>
    <dgm:pt modelId="{44E25FED-28CE-4D7A-AB27-F28C74BB5A8C}" type="pres">
      <dgm:prSet presAssocID="{C2370959-35E1-4C35-8ADC-D1CC5D03FFCE}" presName="line1" presStyleLbl="callout" presStyleIdx="0" presStyleCnt="8" custFlipVert="1" custSzY="45720" custScaleX="290852" custLinFactNeighborX="96505" custLinFactNeighborY="-46181"/>
      <dgm:spPr/>
    </dgm:pt>
    <dgm:pt modelId="{C7AB9D05-8BA0-4493-9109-1312BA1A3C51}" type="pres">
      <dgm:prSet presAssocID="{C2370959-35E1-4C35-8ADC-D1CC5D03FFCE}" presName="d1" presStyleLbl="callout" presStyleIdx="1" presStyleCnt="8" custLinFactNeighborY="0"/>
      <dgm:spPr/>
    </dgm:pt>
    <dgm:pt modelId="{223307B4-FCF0-431D-A012-E6535A738AB4}" type="pres">
      <dgm:prSet presAssocID="{46F6AB1F-A58B-4F4A-A2ED-C73E180B5C4C}" presName="circle2" presStyleLbl="lnNode1" presStyleIdx="1" presStyleCnt="4"/>
      <dgm:spPr>
        <a:blipFill rotWithShape="0">
          <a:blip xmlns:r="http://schemas.openxmlformats.org/officeDocument/2006/relationships" r:embed="rId2"/>
          <a:stretch>
            <a:fillRect/>
          </a:stretch>
        </a:blipFill>
      </dgm:spPr>
    </dgm:pt>
    <dgm:pt modelId="{11530164-701A-4491-AA51-8EDFE439EBD8}" type="pres">
      <dgm:prSet presAssocID="{46F6AB1F-A58B-4F4A-A2ED-C73E180B5C4C}" presName="text2" presStyleLbl="revTx" presStyleIdx="1" presStyleCnt="4" custScaleX="254601" custScaleY="185535" custLinFactNeighborX="76703" custLinFactNeighborY="34949">
        <dgm:presLayoutVars>
          <dgm:bulletEnabled val="1"/>
        </dgm:presLayoutVars>
      </dgm:prSet>
      <dgm:spPr/>
    </dgm:pt>
    <dgm:pt modelId="{5F93912B-6C3B-48DD-848F-367DFE8114DF}" type="pres">
      <dgm:prSet presAssocID="{46F6AB1F-A58B-4F4A-A2ED-C73E180B5C4C}" presName="line2" presStyleLbl="callout" presStyleIdx="2" presStyleCnt="8"/>
      <dgm:spPr/>
    </dgm:pt>
    <dgm:pt modelId="{46AEFB13-D04C-49BB-AE3F-DDC5E38D0605}" type="pres">
      <dgm:prSet presAssocID="{46F6AB1F-A58B-4F4A-A2ED-C73E180B5C4C}" presName="d2" presStyleLbl="callout" presStyleIdx="3" presStyleCnt="8"/>
      <dgm:spPr/>
    </dgm:pt>
    <dgm:pt modelId="{D1892A61-C9DB-4150-A7A6-3B0D75430749}" type="pres">
      <dgm:prSet presAssocID="{35F05668-702C-4CB5-887F-AEC8046227F6}" presName="circle3" presStyleLbl="lnNode1" presStyleIdx="2" presStyleCnt="4"/>
      <dgm:spPr>
        <a:blipFill rotWithShape="0">
          <a:blip xmlns:r="http://schemas.openxmlformats.org/officeDocument/2006/relationships" r:embed="rId3"/>
          <a:stretch>
            <a:fillRect/>
          </a:stretch>
        </a:blipFill>
      </dgm:spPr>
    </dgm:pt>
    <dgm:pt modelId="{8358834E-7734-4F03-B90D-BAFC74FC5449}" type="pres">
      <dgm:prSet presAssocID="{35F05668-702C-4CB5-887F-AEC8046227F6}" presName="text3" presStyleLbl="revTx" presStyleIdx="2" presStyleCnt="4" custScaleX="230182" custScaleY="294384" custLinFactY="58245" custLinFactNeighborX="98626" custLinFactNeighborY="100000">
        <dgm:presLayoutVars>
          <dgm:bulletEnabled val="1"/>
        </dgm:presLayoutVars>
      </dgm:prSet>
      <dgm:spPr/>
    </dgm:pt>
    <dgm:pt modelId="{3A746652-66A4-4351-AEA9-6AC1E1DEE3D6}" type="pres">
      <dgm:prSet presAssocID="{35F05668-702C-4CB5-887F-AEC8046227F6}" presName="line3" presStyleLbl="callout" presStyleIdx="4" presStyleCnt="8" custLinFactX="43294" custLinFactY="1852464" custLinFactNeighborX="100000" custLinFactNeighborY="1900000"/>
      <dgm:spPr/>
    </dgm:pt>
    <dgm:pt modelId="{2D845C4F-0BC6-43C1-A453-C9E1A18106D4}" type="pres">
      <dgm:prSet presAssocID="{35F05668-702C-4CB5-887F-AEC8046227F6}" presName="d3" presStyleLbl="callout" presStyleIdx="5" presStyleCnt="8" custScaleX="187605" custScaleY="32113" custLinFactNeighborX="8442" custLinFactNeighborY="47681"/>
      <dgm:spPr/>
    </dgm:pt>
    <dgm:pt modelId="{6FE6E3DA-1532-4AD5-AD10-D1ECAAC2A483}" type="pres">
      <dgm:prSet presAssocID="{5AFDBCC1-FF3C-439D-9552-B7A2982C66C7}" presName="circle4" presStyleLbl="lnNode1" presStyleIdx="3" presStyleCnt="4" custLinFactNeighborX="493"/>
      <dgm:spPr>
        <a:blipFill rotWithShape="0">
          <a:blip xmlns:r="http://schemas.openxmlformats.org/officeDocument/2006/relationships" r:embed="rId4"/>
          <a:stretch>
            <a:fillRect/>
          </a:stretch>
        </a:blipFill>
      </dgm:spPr>
    </dgm:pt>
    <dgm:pt modelId="{0DD65C22-7B02-489A-B30D-00099955CB62}" type="pres">
      <dgm:prSet presAssocID="{5AFDBCC1-FF3C-439D-9552-B7A2982C66C7}" presName="text4" presStyleLbl="revTx" presStyleIdx="3" presStyleCnt="4" custScaleX="79683" custLinFactX="-143123" custLinFactNeighborX="-200000" custLinFactNeighborY="42411">
        <dgm:presLayoutVars>
          <dgm:bulletEnabled val="1"/>
        </dgm:presLayoutVars>
      </dgm:prSet>
      <dgm:spPr/>
    </dgm:pt>
    <dgm:pt modelId="{17A85FDD-F3DB-4F14-8992-1DF89E4039AE}" type="pres">
      <dgm:prSet presAssocID="{5AFDBCC1-FF3C-439D-9552-B7A2982C66C7}" presName="line4" presStyleLbl="callout" presStyleIdx="6" presStyleCnt="8" custLinFactX="-450396" custLinFactY="500000" custLinFactNeighborX="-500000" custLinFactNeighborY="509264"/>
      <dgm:spPr/>
    </dgm:pt>
    <dgm:pt modelId="{9E41143D-A68C-4590-B71B-64F77CD8178E}" type="pres">
      <dgm:prSet presAssocID="{5AFDBCC1-FF3C-439D-9552-B7A2982C66C7}" presName="d4" presStyleLbl="callout" presStyleIdx="7" presStyleCnt="8" custFlipHor="1" custScaleX="154459" custScaleY="92784" custLinFactX="-132067" custLinFactNeighborX="-200000" custLinFactNeighborY="27972"/>
      <dgm:spPr/>
    </dgm:pt>
  </dgm:ptLst>
  <dgm:cxnLst>
    <dgm:cxn modelId="{DF805B06-8242-4C23-9FAA-DCB481B97261}" srcId="{4265B66B-5E50-46C7-8F97-449F73DDE11A}" destId="{35F05668-702C-4CB5-887F-AEC8046227F6}" srcOrd="2" destOrd="0" parTransId="{D525ACC0-4363-47D8-A70D-B3A9BE3BEB3C}" sibTransId="{F0018E17-82FA-4599-9E0B-FB799CBF511F}"/>
    <dgm:cxn modelId="{A4FD8E06-4EBB-4715-9FDB-AD782B1BA106}" srcId="{46F6AB1F-A58B-4F4A-A2ED-C73E180B5C4C}" destId="{19C5B766-8521-46FB-8FB4-A586527DC4B8}" srcOrd="1" destOrd="0" parTransId="{4CA557DA-C217-4948-B6BC-54284BEC6A0A}" sibTransId="{571137E2-8E37-454D-B021-8962A2991D80}"/>
    <dgm:cxn modelId="{79984F0E-6147-46E3-AD21-9B0B119898E2}" type="presOf" srcId="{46F6AB1F-A58B-4F4A-A2ED-C73E180B5C4C}" destId="{11530164-701A-4491-AA51-8EDFE439EBD8}" srcOrd="0" destOrd="0" presId="urn:microsoft.com/office/officeart/2005/8/layout/target1"/>
    <dgm:cxn modelId="{99D60B20-4DBA-4372-B07D-3380E93DF1AC}" srcId="{35F05668-702C-4CB5-887F-AEC8046227F6}" destId="{9612A234-5340-4928-9C07-E93DFDDCD043}" srcOrd="3" destOrd="0" parTransId="{3EC1C92D-9940-4636-8244-3421BC091157}" sibTransId="{40947BC6-9C55-4657-B5A0-7811FE46141F}"/>
    <dgm:cxn modelId="{2ED2382D-A38D-4378-805F-0717C6870F2F}" type="presOf" srcId="{5AFDBCC1-FF3C-439D-9552-B7A2982C66C7}" destId="{0DD65C22-7B02-489A-B30D-00099955CB62}" srcOrd="0" destOrd="0" presId="urn:microsoft.com/office/officeart/2005/8/layout/target1"/>
    <dgm:cxn modelId="{82308932-2B64-4897-AABA-75958B87B06E}" srcId="{35F05668-702C-4CB5-887F-AEC8046227F6}" destId="{6CCED910-D39C-4AB2-80C8-88AF74BAF23D}" srcOrd="0" destOrd="0" parTransId="{EE372D31-2C7C-4DBA-A4CF-E83A4E57035C}" sibTransId="{40F22916-E3BB-4999-A84E-6F508D9C13A1}"/>
    <dgm:cxn modelId="{2164633D-3F71-4EFD-B8DB-A6873A033463}" srcId="{35F05668-702C-4CB5-887F-AEC8046227F6}" destId="{F5E8F900-2357-44C6-A089-5B818FFD600C}" srcOrd="4" destOrd="0" parTransId="{F5914647-975D-4A79-B0F5-26FA9B4B0798}" sibTransId="{C1AE2C80-985A-4EA6-ACE6-A65B8CF4172E}"/>
    <dgm:cxn modelId="{E36E5D40-8DB4-46E0-BB84-B6824C96EB5E}" srcId="{6CCED910-D39C-4AB2-80C8-88AF74BAF23D}" destId="{4C40FE78-CD43-4536-A8AD-8E28231B67D2}" srcOrd="0" destOrd="0" parTransId="{AB58A391-3DA3-412D-8136-49394EAD8D69}" sibTransId="{24D69BD9-88E0-4227-BACE-84BE52940CA0}"/>
    <dgm:cxn modelId="{DCF17649-898F-4CCB-8C04-B76500F9E71B}" type="presOf" srcId="{F5E8F900-2357-44C6-A089-5B818FFD600C}" destId="{8358834E-7734-4F03-B90D-BAFC74FC5449}" srcOrd="0" destOrd="6" presId="urn:microsoft.com/office/officeart/2005/8/layout/target1"/>
    <dgm:cxn modelId="{4C168258-017E-4EA6-8EA9-6AFA1AEFDA9A}" type="presOf" srcId="{19C5B766-8521-46FB-8FB4-A586527DC4B8}" destId="{11530164-701A-4491-AA51-8EDFE439EBD8}" srcOrd="0" destOrd="2" presId="urn:microsoft.com/office/officeart/2005/8/layout/target1"/>
    <dgm:cxn modelId="{962B5F5B-DAB4-4E0E-981D-1C39A7286C8D}" type="presOf" srcId="{9A3E4BCB-418E-4F25-A2AE-EE2E24CC851A}" destId="{11530164-701A-4491-AA51-8EDFE439EBD8}" srcOrd="0" destOrd="3" presId="urn:microsoft.com/office/officeart/2005/8/layout/target1"/>
    <dgm:cxn modelId="{60D62064-E6FE-42C5-9F04-D553B5C43BDE}" type="presOf" srcId="{773F10D3-B81D-4D13-92EE-44694B2CA1E8}" destId="{8358834E-7734-4F03-B90D-BAFC74FC5449}" srcOrd="0" destOrd="4" presId="urn:microsoft.com/office/officeart/2005/8/layout/target1"/>
    <dgm:cxn modelId="{44FC6080-4BB4-482E-A31E-D3D23629A351}" srcId="{35F05668-702C-4CB5-887F-AEC8046227F6}" destId="{02E0F71A-5E48-4356-BBDA-75FA2400F106}" srcOrd="1" destOrd="0" parTransId="{4400F991-57B5-42C0-AFAA-3EDAE9877D51}" sibTransId="{CFDC0ECA-A971-4BC4-BDB8-69D491B2D7B1}"/>
    <dgm:cxn modelId="{C69AE383-3E3D-4283-92E5-5B8D57BA5EFC}" srcId="{46F6AB1F-A58B-4F4A-A2ED-C73E180B5C4C}" destId="{0A845981-31DE-47A9-9C26-4E73DCDCA8C2}" srcOrd="0" destOrd="0" parTransId="{1056DA8B-43D2-4A5F-9624-7AA436F67AA0}" sibTransId="{51B3045C-4C25-4828-984B-DCB2AFF9EC7E}"/>
    <dgm:cxn modelId="{F77C6387-523F-4081-9161-595E5AFA0FC3}" type="presOf" srcId="{9612A234-5340-4928-9C07-E93DFDDCD043}" destId="{8358834E-7734-4F03-B90D-BAFC74FC5449}" srcOrd="0" destOrd="5" presId="urn:microsoft.com/office/officeart/2005/8/layout/target1"/>
    <dgm:cxn modelId="{E1E1D68D-426B-42E7-8C49-22FB19C6DE5E}" type="presOf" srcId="{2E945754-689F-4807-82BA-C1C0D4A32DA1}" destId="{8358834E-7734-4F03-B90D-BAFC74FC5449}" srcOrd="0" destOrd="7" presId="urn:microsoft.com/office/officeart/2005/8/layout/target1"/>
    <dgm:cxn modelId="{4E38DF8E-05F0-433C-BC36-871D16B26D2F}" type="presOf" srcId="{4C40FE78-CD43-4536-A8AD-8E28231B67D2}" destId="{8358834E-7734-4F03-B90D-BAFC74FC5449}" srcOrd="0" destOrd="2" presId="urn:microsoft.com/office/officeart/2005/8/layout/target1"/>
    <dgm:cxn modelId="{A18CCC95-AEF4-4B78-8E10-24CE98D0C601}" type="presOf" srcId="{0A845981-31DE-47A9-9C26-4E73DCDCA8C2}" destId="{11530164-701A-4491-AA51-8EDFE439EBD8}" srcOrd="0" destOrd="1" presId="urn:microsoft.com/office/officeart/2005/8/layout/target1"/>
    <dgm:cxn modelId="{F1D24CA1-AFE5-4E91-B57A-4FB847E554C8}" type="presOf" srcId="{6CCED910-D39C-4AB2-80C8-88AF74BAF23D}" destId="{8358834E-7734-4F03-B90D-BAFC74FC5449}" srcOrd="0" destOrd="1" presId="urn:microsoft.com/office/officeart/2005/8/layout/target1"/>
    <dgm:cxn modelId="{482DF5B4-5886-406E-BD8A-55A0C4E39795}" srcId="{35F05668-702C-4CB5-887F-AEC8046227F6}" destId="{773F10D3-B81D-4D13-92EE-44694B2CA1E8}" srcOrd="2" destOrd="0" parTransId="{B9AB66ED-119A-45F2-AE39-EB63315F75AC}" sibTransId="{E1E89641-B75F-4653-BB82-F70CBFCB57C2}"/>
    <dgm:cxn modelId="{52AEAEBB-5D10-4A6E-A583-1C7CD150EC5F}" srcId="{46F6AB1F-A58B-4F4A-A2ED-C73E180B5C4C}" destId="{9A3E4BCB-418E-4F25-A2AE-EE2E24CC851A}" srcOrd="2" destOrd="0" parTransId="{AF227618-36F6-4B9E-9981-A5F8C0601057}" sibTransId="{B4E221AE-7527-4543-A309-48CD6C897794}"/>
    <dgm:cxn modelId="{59E1F8C6-9CDC-4ED3-846C-D8FF4F810585}" srcId="{4265B66B-5E50-46C7-8F97-449F73DDE11A}" destId="{C2370959-35E1-4C35-8ADC-D1CC5D03FFCE}" srcOrd="0" destOrd="0" parTransId="{3ED16BDC-8378-4F93-91AC-2EF41CFFEFC7}" sibTransId="{A1A05907-B9F0-4132-8502-3375EFD953E9}"/>
    <dgm:cxn modelId="{BF2C99D4-3EA8-4F77-A8AB-1781665EC097}" type="presOf" srcId="{02E0F71A-5E48-4356-BBDA-75FA2400F106}" destId="{8358834E-7734-4F03-B90D-BAFC74FC5449}" srcOrd="0" destOrd="3" presId="urn:microsoft.com/office/officeart/2005/8/layout/target1"/>
    <dgm:cxn modelId="{C30F43E3-C666-45F0-A743-2E0EC3B1EDB3}" srcId="{35F05668-702C-4CB5-887F-AEC8046227F6}" destId="{2E945754-689F-4807-82BA-C1C0D4A32DA1}" srcOrd="5" destOrd="0" parTransId="{2E0A139F-26B2-44E8-B342-BFCB6221158A}" sibTransId="{F2646FD4-23F0-42D4-955F-C790495A44AB}"/>
    <dgm:cxn modelId="{2DA36DEB-B2F0-4EBD-88D5-6C2080E4665B}" srcId="{4265B66B-5E50-46C7-8F97-449F73DDE11A}" destId="{46F6AB1F-A58B-4F4A-A2ED-C73E180B5C4C}" srcOrd="1" destOrd="0" parTransId="{93A2E341-A735-4007-AEEE-3D48B4AEB10E}" sibTransId="{D6A2AAA2-60B9-42FB-8A06-9B1EF128EBE2}"/>
    <dgm:cxn modelId="{AE0F74F0-095C-478A-B8CB-0C9D411F30D4}" type="presOf" srcId="{4265B66B-5E50-46C7-8F97-449F73DDE11A}" destId="{9916F691-777D-4814-A4C7-B2AD0DAD261C}" srcOrd="0" destOrd="0" presId="urn:microsoft.com/office/officeart/2005/8/layout/target1"/>
    <dgm:cxn modelId="{5ECA5DF9-C89A-42CF-8F83-47D5FD5AFCFB}" type="presOf" srcId="{35F05668-702C-4CB5-887F-AEC8046227F6}" destId="{8358834E-7734-4F03-B90D-BAFC74FC5449}" srcOrd="0" destOrd="0" presId="urn:microsoft.com/office/officeart/2005/8/layout/target1"/>
    <dgm:cxn modelId="{839C96F9-B10F-47CD-9FD7-CB109D1F36D4}" type="presOf" srcId="{C2370959-35E1-4C35-8ADC-D1CC5D03FFCE}" destId="{CB4E3142-4D87-4E46-A423-80C4F9A4A6F9}" srcOrd="0" destOrd="0" presId="urn:microsoft.com/office/officeart/2005/8/layout/target1"/>
    <dgm:cxn modelId="{72F435FF-2CD1-4C21-BCC1-E167ECD123AA}" srcId="{4265B66B-5E50-46C7-8F97-449F73DDE11A}" destId="{5AFDBCC1-FF3C-439D-9552-B7A2982C66C7}" srcOrd="3" destOrd="0" parTransId="{F38B9D53-B72E-4FE8-931A-06C1448F8FA5}" sibTransId="{A3FDAB71-6B89-4612-B3AB-54B06D00F1EA}"/>
    <dgm:cxn modelId="{8DD46BF6-5348-4E8E-8018-014E3C153DA1}" type="presParOf" srcId="{9916F691-777D-4814-A4C7-B2AD0DAD261C}" destId="{CFCA0CC4-66F6-4869-AEB2-94981E21CC60}" srcOrd="0" destOrd="0" presId="urn:microsoft.com/office/officeart/2005/8/layout/target1"/>
    <dgm:cxn modelId="{3E40B8F7-75D2-4C99-B671-14F0A5DA2590}" type="presParOf" srcId="{9916F691-777D-4814-A4C7-B2AD0DAD261C}" destId="{CB4E3142-4D87-4E46-A423-80C4F9A4A6F9}" srcOrd="1" destOrd="0" presId="urn:microsoft.com/office/officeart/2005/8/layout/target1"/>
    <dgm:cxn modelId="{6798809A-79CB-4A23-B559-67CC18F547B0}" type="presParOf" srcId="{9916F691-777D-4814-A4C7-B2AD0DAD261C}" destId="{44E25FED-28CE-4D7A-AB27-F28C74BB5A8C}" srcOrd="2" destOrd="0" presId="urn:microsoft.com/office/officeart/2005/8/layout/target1"/>
    <dgm:cxn modelId="{698CC5CD-CB4E-48FD-89D1-9D0E0A4FDCE9}" type="presParOf" srcId="{9916F691-777D-4814-A4C7-B2AD0DAD261C}" destId="{C7AB9D05-8BA0-4493-9109-1312BA1A3C51}" srcOrd="3" destOrd="0" presId="urn:microsoft.com/office/officeart/2005/8/layout/target1"/>
    <dgm:cxn modelId="{61F43497-E752-4FC4-81D2-CCA735F83A89}" type="presParOf" srcId="{9916F691-777D-4814-A4C7-B2AD0DAD261C}" destId="{223307B4-FCF0-431D-A012-E6535A738AB4}" srcOrd="4" destOrd="0" presId="urn:microsoft.com/office/officeart/2005/8/layout/target1"/>
    <dgm:cxn modelId="{E8E69E06-4431-4003-B355-C3B11B09A172}" type="presParOf" srcId="{9916F691-777D-4814-A4C7-B2AD0DAD261C}" destId="{11530164-701A-4491-AA51-8EDFE439EBD8}" srcOrd="5" destOrd="0" presId="urn:microsoft.com/office/officeart/2005/8/layout/target1"/>
    <dgm:cxn modelId="{D71C7B89-CC69-4FBA-BEB3-EF8E80ABAD63}" type="presParOf" srcId="{9916F691-777D-4814-A4C7-B2AD0DAD261C}" destId="{5F93912B-6C3B-48DD-848F-367DFE8114DF}" srcOrd="6" destOrd="0" presId="urn:microsoft.com/office/officeart/2005/8/layout/target1"/>
    <dgm:cxn modelId="{23DEA071-D444-47FA-BA60-9591F0270AF3}" type="presParOf" srcId="{9916F691-777D-4814-A4C7-B2AD0DAD261C}" destId="{46AEFB13-D04C-49BB-AE3F-DDC5E38D0605}" srcOrd="7" destOrd="0" presId="urn:microsoft.com/office/officeart/2005/8/layout/target1"/>
    <dgm:cxn modelId="{3E59CBD5-CC56-4DA6-B4DB-B522FF318FF8}" type="presParOf" srcId="{9916F691-777D-4814-A4C7-B2AD0DAD261C}" destId="{D1892A61-C9DB-4150-A7A6-3B0D75430749}" srcOrd="8" destOrd="0" presId="urn:microsoft.com/office/officeart/2005/8/layout/target1"/>
    <dgm:cxn modelId="{309BFF87-17F0-4784-9F73-39FBF82F4AA6}" type="presParOf" srcId="{9916F691-777D-4814-A4C7-B2AD0DAD261C}" destId="{8358834E-7734-4F03-B90D-BAFC74FC5449}" srcOrd="9" destOrd="0" presId="urn:microsoft.com/office/officeart/2005/8/layout/target1"/>
    <dgm:cxn modelId="{1658D626-2C72-4733-AEF2-E54085BA025F}" type="presParOf" srcId="{9916F691-777D-4814-A4C7-B2AD0DAD261C}" destId="{3A746652-66A4-4351-AEA9-6AC1E1DEE3D6}" srcOrd="10" destOrd="0" presId="urn:microsoft.com/office/officeart/2005/8/layout/target1"/>
    <dgm:cxn modelId="{A5E43E96-AE31-4A43-8A3B-5744897EC2F4}" type="presParOf" srcId="{9916F691-777D-4814-A4C7-B2AD0DAD261C}" destId="{2D845C4F-0BC6-43C1-A453-C9E1A18106D4}" srcOrd="11" destOrd="0" presId="urn:microsoft.com/office/officeart/2005/8/layout/target1"/>
    <dgm:cxn modelId="{4C77A17F-8901-4F7F-A06D-3ED0740E3B3F}" type="presParOf" srcId="{9916F691-777D-4814-A4C7-B2AD0DAD261C}" destId="{6FE6E3DA-1532-4AD5-AD10-D1ECAAC2A483}" srcOrd="12" destOrd="0" presId="urn:microsoft.com/office/officeart/2005/8/layout/target1"/>
    <dgm:cxn modelId="{44B655A4-9D4B-4D1D-B184-CC321CBFF0B2}" type="presParOf" srcId="{9916F691-777D-4814-A4C7-B2AD0DAD261C}" destId="{0DD65C22-7B02-489A-B30D-00099955CB62}" srcOrd="13" destOrd="0" presId="urn:microsoft.com/office/officeart/2005/8/layout/target1"/>
    <dgm:cxn modelId="{3EF799F8-2FF7-4CF2-9F03-8CC470B51B09}" type="presParOf" srcId="{9916F691-777D-4814-A4C7-B2AD0DAD261C}" destId="{17A85FDD-F3DB-4F14-8992-1DF89E4039AE}" srcOrd="14" destOrd="0" presId="urn:microsoft.com/office/officeart/2005/8/layout/target1"/>
    <dgm:cxn modelId="{D3B6FDCF-4660-46DC-A47B-6BCE04642DCB}" type="presParOf" srcId="{9916F691-777D-4814-A4C7-B2AD0DAD261C}" destId="{9E41143D-A68C-4590-B71B-64F77CD8178E}" srcOrd="15"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DF4405-5690-476C-AC47-FA7E3D01ED07}" type="doc">
      <dgm:prSet loTypeId="urn:microsoft.com/office/officeart/2005/8/layout/venn1" loCatId="relationship" qsTypeId="urn:microsoft.com/office/officeart/2005/8/quickstyle/simple1" qsCatId="simple" csTypeId="urn:microsoft.com/office/officeart/2005/8/colors/colorful3" csCatId="colorful" phldr="1"/>
      <dgm:spPr/>
    </dgm:pt>
    <dgm:pt modelId="{3290CF58-FA97-4BCC-84AF-DFA89E566DE0}">
      <dgm:prSet phldrT="[Text]"/>
      <dgm:spPr>
        <a:solidFill>
          <a:srgbClr val="C0CF3A">
            <a:alpha val="49804"/>
          </a:srgbClr>
        </a:solidFill>
      </dgm:spPr>
      <dgm:t>
        <a:bodyPr/>
        <a:lstStyle/>
        <a:p>
          <a:r>
            <a:rPr lang="en-US" dirty="0"/>
            <a:t>Eucharistic Revival</a:t>
          </a:r>
        </a:p>
      </dgm:t>
    </dgm:pt>
    <dgm:pt modelId="{88AED188-537D-4D79-9C9B-CCEE35823710}" type="parTrans" cxnId="{F1BA301C-7BE4-4B02-9A0E-08B9EAACBD9E}">
      <dgm:prSet/>
      <dgm:spPr/>
      <dgm:t>
        <a:bodyPr/>
        <a:lstStyle/>
        <a:p>
          <a:endParaRPr lang="en-US"/>
        </a:p>
      </dgm:t>
    </dgm:pt>
    <dgm:pt modelId="{8F28724E-CEA4-4726-92F8-37412446068E}" type="sibTrans" cxnId="{F1BA301C-7BE4-4B02-9A0E-08B9EAACBD9E}">
      <dgm:prSet/>
      <dgm:spPr/>
      <dgm:t>
        <a:bodyPr/>
        <a:lstStyle/>
        <a:p>
          <a:endParaRPr lang="en-US"/>
        </a:p>
      </dgm:t>
    </dgm:pt>
    <dgm:pt modelId="{8CAC0B06-F490-44D8-9E76-2C007D94503F}">
      <dgm:prSet phldrT="[Text]"/>
      <dgm:spPr>
        <a:solidFill>
          <a:srgbClr val="1FBB16">
            <a:alpha val="49804"/>
          </a:srgbClr>
        </a:solidFill>
      </dgm:spPr>
      <dgm:t>
        <a:bodyPr/>
        <a:lstStyle/>
        <a:p>
          <a:r>
            <a:rPr lang="en-US" i="1" dirty="0" err="1"/>
            <a:t>Laudato</a:t>
          </a:r>
          <a:r>
            <a:rPr lang="en-US" i="1" dirty="0"/>
            <a:t> Si’</a:t>
          </a:r>
        </a:p>
      </dgm:t>
    </dgm:pt>
    <dgm:pt modelId="{8AD0BEEA-773F-4E1D-B5EE-4DB832237651}" type="parTrans" cxnId="{5FC996C6-6AA8-42E3-B0D9-CE15181C59ED}">
      <dgm:prSet/>
      <dgm:spPr/>
      <dgm:t>
        <a:bodyPr/>
        <a:lstStyle/>
        <a:p>
          <a:endParaRPr lang="en-US"/>
        </a:p>
      </dgm:t>
    </dgm:pt>
    <dgm:pt modelId="{02A891CC-DCF3-40F0-9050-01F93BC5C258}" type="sibTrans" cxnId="{5FC996C6-6AA8-42E3-B0D9-CE15181C59ED}">
      <dgm:prSet/>
      <dgm:spPr/>
      <dgm:t>
        <a:bodyPr/>
        <a:lstStyle/>
        <a:p>
          <a:endParaRPr lang="en-US"/>
        </a:p>
      </dgm:t>
    </dgm:pt>
    <dgm:pt modelId="{49F089B9-39E2-4ECC-B42D-DCC88731B5AA}">
      <dgm:prSet phldrT="[Text]"/>
      <dgm:spPr>
        <a:solidFill>
          <a:srgbClr val="029676">
            <a:alpha val="49804"/>
          </a:srgbClr>
        </a:solidFill>
      </dgm:spPr>
      <dgm:t>
        <a:bodyPr/>
        <a:lstStyle/>
        <a:p>
          <a:r>
            <a:rPr lang="en-US" dirty="0"/>
            <a:t>Synod</a:t>
          </a:r>
        </a:p>
      </dgm:t>
    </dgm:pt>
    <dgm:pt modelId="{0CBBCC81-2107-4479-95A9-9C290205EBB1}" type="parTrans" cxnId="{56734249-BB74-4A6C-B2F9-08F1F895E640}">
      <dgm:prSet/>
      <dgm:spPr/>
      <dgm:t>
        <a:bodyPr/>
        <a:lstStyle/>
        <a:p>
          <a:endParaRPr lang="en-US"/>
        </a:p>
      </dgm:t>
    </dgm:pt>
    <dgm:pt modelId="{8DAB875B-D08E-469D-BA21-94904629AB34}" type="sibTrans" cxnId="{56734249-BB74-4A6C-B2F9-08F1F895E640}">
      <dgm:prSet/>
      <dgm:spPr/>
      <dgm:t>
        <a:bodyPr/>
        <a:lstStyle/>
        <a:p>
          <a:endParaRPr lang="en-US"/>
        </a:p>
      </dgm:t>
    </dgm:pt>
    <dgm:pt modelId="{481D0E66-C024-4C42-AAC1-889DD25F3BC7}" type="pres">
      <dgm:prSet presAssocID="{10DF4405-5690-476C-AC47-FA7E3D01ED07}" presName="compositeShape" presStyleCnt="0">
        <dgm:presLayoutVars>
          <dgm:chMax val="7"/>
          <dgm:dir/>
          <dgm:resizeHandles val="exact"/>
        </dgm:presLayoutVars>
      </dgm:prSet>
      <dgm:spPr/>
    </dgm:pt>
    <dgm:pt modelId="{A35689DC-AC03-45AE-826A-E5EB33483675}" type="pres">
      <dgm:prSet presAssocID="{3290CF58-FA97-4BCC-84AF-DFA89E566DE0}" presName="circ1" presStyleLbl="vennNode1" presStyleIdx="0" presStyleCnt="3"/>
      <dgm:spPr/>
    </dgm:pt>
    <dgm:pt modelId="{EA2D801A-2BCF-47F5-BEFA-0EE569C0C039}" type="pres">
      <dgm:prSet presAssocID="{3290CF58-FA97-4BCC-84AF-DFA89E566DE0}" presName="circ1Tx" presStyleLbl="revTx" presStyleIdx="0" presStyleCnt="0">
        <dgm:presLayoutVars>
          <dgm:chMax val="0"/>
          <dgm:chPref val="0"/>
          <dgm:bulletEnabled val="1"/>
        </dgm:presLayoutVars>
      </dgm:prSet>
      <dgm:spPr/>
    </dgm:pt>
    <dgm:pt modelId="{3ACDA5E2-071C-4D59-9B6F-2A13C8BACE34}" type="pres">
      <dgm:prSet presAssocID="{8CAC0B06-F490-44D8-9E76-2C007D94503F}" presName="circ2" presStyleLbl="vennNode1" presStyleIdx="1" presStyleCnt="3"/>
      <dgm:spPr/>
    </dgm:pt>
    <dgm:pt modelId="{86E413E8-7B51-45AE-AEFC-E4E8825CC009}" type="pres">
      <dgm:prSet presAssocID="{8CAC0B06-F490-44D8-9E76-2C007D94503F}" presName="circ2Tx" presStyleLbl="revTx" presStyleIdx="0" presStyleCnt="0">
        <dgm:presLayoutVars>
          <dgm:chMax val="0"/>
          <dgm:chPref val="0"/>
          <dgm:bulletEnabled val="1"/>
        </dgm:presLayoutVars>
      </dgm:prSet>
      <dgm:spPr/>
    </dgm:pt>
    <dgm:pt modelId="{43D10A6E-41BC-4D78-83AD-F5ECBB79EFA8}" type="pres">
      <dgm:prSet presAssocID="{49F089B9-39E2-4ECC-B42D-DCC88731B5AA}" presName="circ3" presStyleLbl="vennNode1" presStyleIdx="2" presStyleCnt="3"/>
      <dgm:spPr/>
    </dgm:pt>
    <dgm:pt modelId="{774202CC-561D-444E-AA0B-C13B12764170}" type="pres">
      <dgm:prSet presAssocID="{49F089B9-39E2-4ECC-B42D-DCC88731B5AA}" presName="circ3Tx" presStyleLbl="revTx" presStyleIdx="0" presStyleCnt="0">
        <dgm:presLayoutVars>
          <dgm:chMax val="0"/>
          <dgm:chPref val="0"/>
          <dgm:bulletEnabled val="1"/>
        </dgm:presLayoutVars>
      </dgm:prSet>
      <dgm:spPr/>
    </dgm:pt>
  </dgm:ptLst>
  <dgm:cxnLst>
    <dgm:cxn modelId="{F9DE8615-DA64-42DB-A077-A11659BAEF77}" type="presOf" srcId="{3290CF58-FA97-4BCC-84AF-DFA89E566DE0}" destId="{A35689DC-AC03-45AE-826A-E5EB33483675}" srcOrd="0" destOrd="0" presId="urn:microsoft.com/office/officeart/2005/8/layout/venn1"/>
    <dgm:cxn modelId="{F1BA301C-7BE4-4B02-9A0E-08B9EAACBD9E}" srcId="{10DF4405-5690-476C-AC47-FA7E3D01ED07}" destId="{3290CF58-FA97-4BCC-84AF-DFA89E566DE0}" srcOrd="0" destOrd="0" parTransId="{88AED188-537D-4D79-9C9B-CCEE35823710}" sibTransId="{8F28724E-CEA4-4726-92F8-37412446068E}"/>
    <dgm:cxn modelId="{56734249-BB74-4A6C-B2F9-08F1F895E640}" srcId="{10DF4405-5690-476C-AC47-FA7E3D01ED07}" destId="{49F089B9-39E2-4ECC-B42D-DCC88731B5AA}" srcOrd="2" destOrd="0" parTransId="{0CBBCC81-2107-4479-95A9-9C290205EBB1}" sibTransId="{8DAB875B-D08E-469D-BA21-94904629AB34}"/>
    <dgm:cxn modelId="{1E15F755-412F-49E8-9F2D-A9422C10E226}" type="presOf" srcId="{49F089B9-39E2-4ECC-B42D-DCC88731B5AA}" destId="{774202CC-561D-444E-AA0B-C13B12764170}" srcOrd="1" destOrd="0" presId="urn:microsoft.com/office/officeart/2005/8/layout/venn1"/>
    <dgm:cxn modelId="{E1E753C6-B5C2-4CE3-A80E-47B45F890567}" type="presOf" srcId="{8CAC0B06-F490-44D8-9E76-2C007D94503F}" destId="{86E413E8-7B51-45AE-AEFC-E4E8825CC009}" srcOrd="1" destOrd="0" presId="urn:microsoft.com/office/officeart/2005/8/layout/venn1"/>
    <dgm:cxn modelId="{5FC996C6-6AA8-42E3-B0D9-CE15181C59ED}" srcId="{10DF4405-5690-476C-AC47-FA7E3D01ED07}" destId="{8CAC0B06-F490-44D8-9E76-2C007D94503F}" srcOrd="1" destOrd="0" parTransId="{8AD0BEEA-773F-4E1D-B5EE-4DB832237651}" sibTransId="{02A891CC-DCF3-40F0-9050-01F93BC5C258}"/>
    <dgm:cxn modelId="{74C6FCD5-6B0F-49BB-86B1-5FD019B02641}" type="presOf" srcId="{3290CF58-FA97-4BCC-84AF-DFA89E566DE0}" destId="{EA2D801A-2BCF-47F5-BEFA-0EE569C0C039}" srcOrd="1" destOrd="0" presId="urn:microsoft.com/office/officeart/2005/8/layout/venn1"/>
    <dgm:cxn modelId="{1D3879EA-EF04-4DE7-AE6E-FE5D203EDE08}" type="presOf" srcId="{49F089B9-39E2-4ECC-B42D-DCC88731B5AA}" destId="{43D10A6E-41BC-4D78-83AD-F5ECBB79EFA8}" srcOrd="0" destOrd="0" presId="urn:microsoft.com/office/officeart/2005/8/layout/venn1"/>
    <dgm:cxn modelId="{821108F7-2E65-49CA-9B37-98FCC7DEBCB4}" type="presOf" srcId="{8CAC0B06-F490-44D8-9E76-2C007D94503F}" destId="{3ACDA5E2-071C-4D59-9B6F-2A13C8BACE34}" srcOrd="0" destOrd="0" presId="urn:microsoft.com/office/officeart/2005/8/layout/venn1"/>
    <dgm:cxn modelId="{0BED65F7-53F2-4E81-8E9A-97CD073A15EA}" type="presOf" srcId="{10DF4405-5690-476C-AC47-FA7E3D01ED07}" destId="{481D0E66-C024-4C42-AAC1-889DD25F3BC7}" srcOrd="0" destOrd="0" presId="urn:microsoft.com/office/officeart/2005/8/layout/venn1"/>
    <dgm:cxn modelId="{5956116C-8930-40C5-87E4-B601C341C5F0}" type="presParOf" srcId="{481D0E66-C024-4C42-AAC1-889DD25F3BC7}" destId="{A35689DC-AC03-45AE-826A-E5EB33483675}" srcOrd="0" destOrd="0" presId="urn:microsoft.com/office/officeart/2005/8/layout/venn1"/>
    <dgm:cxn modelId="{2725FE7D-6803-4261-9465-6E851CBDAF13}" type="presParOf" srcId="{481D0E66-C024-4C42-AAC1-889DD25F3BC7}" destId="{EA2D801A-2BCF-47F5-BEFA-0EE569C0C039}" srcOrd="1" destOrd="0" presId="urn:microsoft.com/office/officeart/2005/8/layout/venn1"/>
    <dgm:cxn modelId="{AFC6AEF6-8092-41AE-A5BD-BA1663C2CFA4}" type="presParOf" srcId="{481D0E66-C024-4C42-AAC1-889DD25F3BC7}" destId="{3ACDA5E2-071C-4D59-9B6F-2A13C8BACE34}" srcOrd="2" destOrd="0" presId="urn:microsoft.com/office/officeart/2005/8/layout/venn1"/>
    <dgm:cxn modelId="{0DDDA91E-AAB5-4697-817E-0237133BDD22}" type="presParOf" srcId="{481D0E66-C024-4C42-AAC1-889DD25F3BC7}" destId="{86E413E8-7B51-45AE-AEFC-E4E8825CC009}" srcOrd="3" destOrd="0" presId="urn:microsoft.com/office/officeart/2005/8/layout/venn1"/>
    <dgm:cxn modelId="{510ACEF5-C640-4E36-83E9-FBB2F08ADF19}" type="presParOf" srcId="{481D0E66-C024-4C42-AAC1-889DD25F3BC7}" destId="{43D10A6E-41BC-4D78-83AD-F5ECBB79EFA8}" srcOrd="4" destOrd="0" presId="urn:microsoft.com/office/officeart/2005/8/layout/venn1"/>
    <dgm:cxn modelId="{7AEE7774-2722-4BF9-B4C0-C4523C64FD4E}" type="presParOf" srcId="{481D0E66-C024-4C42-AAC1-889DD25F3BC7}" destId="{774202CC-561D-444E-AA0B-C13B1276417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421E2E-B215-4C0D-AF9E-4D8D1E68A0AB}" type="doc">
      <dgm:prSet loTypeId="urn:microsoft.com/office/officeart/2005/8/layout/cycle8" loCatId="cycle" qsTypeId="urn:microsoft.com/office/officeart/2005/8/quickstyle/3d1" qsCatId="3D" csTypeId="urn:microsoft.com/office/officeart/2005/8/colors/accent1_4" csCatId="accent1" phldr="1"/>
      <dgm:spPr/>
    </dgm:pt>
    <dgm:pt modelId="{BE5032EE-E407-4516-82FA-7A592D548C73}">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1" dirty="0">
              <a:solidFill>
                <a:srgbClr val="7030A0"/>
              </a:solidFill>
              <a:sym typeface="Wingdings" pitchFamily="2" charset="2"/>
            </a:rPr>
            <a:t>TRANS-FORMATION</a:t>
          </a:r>
          <a:endParaRPr kumimoji="0" lang="en-US" altLang="en-US" sz="1800" b="1" i="0" u="none" strike="noStrike" cap="none" normalizeH="0" baseline="0" dirty="0">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effectLst/>
              <a:latin typeface="Arial" panose="020B0604020202020204" pitchFamily="34" charset="0"/>
            </a:rPr>
            <a:t>Reception</a:t>
          </a:r>
        </a:p>
      </dgm:t>
    </dgm:pt>
    <dgm:pt modelId="{8D4FEBF4-1656-4A1A-90AF-EF0BADB369F2}" type="parTrans" cxnId="{7582E0CE-C5C2-4A19-9C30-A75EF0EFF4BF}">
      <dgm:prSet/>
      <dgm:spPr/>
      <dgm:t>
        <a:bodyPr/>
        <a:lstStyle/>
        <a:p>
          <a:endParaRPr lang="en-US"/>
        </a:p>
      </dgm:t>
    </dgm:pt>
    <dgm:pt modelId="{6E9B3D61-F902-496D-B798-3E0F9FD384E9}" type="sibTrans" cxnId="{7582E0CE-C5C2-4A19-9C30-A75EF0EFF4BF}">
      <dgm:prSet/>
      <dgm:spPr/>
      <dgm:t>
        <a:bodyPr/>
        <a:lstStyle/>
        <a:p>
          <a:endParaRPr lang="en-US"/>
        </a:p>
      </dgm:t>
    </dgm:pt>
    <dgm:pt modelId="{D0627E8B-BCC3-44C4-911B-1300CB1FD1D4}">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solidFill>
                <a:srgbClr val="FF0066"/>
              </a:solidFill>
              <a:effectLst/>
              <a:latin typeface="Arial" panose="020B0604020202020204" pitchFamily="34" charset="0"/>
            </a:rPr>
            <a:t>SACRIFICE</a:t>
          </a:r>
          <a:endParaRPr kumimoji="0" lang="en-US" altLang="en-US" sz="2000" b="1" i="0" u="none" strike="noStrike" cap="none" normalizeH="0" baseline="0" dirty="0">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effectLst/>
              <a:latin typeface="Arial" panose="020B0604020202020204" pitchFamily="34" charset="0"/>
            </a:rPr>
            <a:t>Return-Gift</a:t>
          </a:r>
          <a:endParaRPr kumimoji="0" lang="en-US" altLang="en-US" sz="2000" b="0" i="0" u="none" strike="noStrike" cap="none" normalizeH="0" baseline="0" dirty="0">
            <a:ln/>
            <a:effectLst/>
            <a:latin typeface="Arial" panose="020B0604020202020204" pitchFamily="34" charset="0"/>
          </a:endParaRPr>
        </a:p>
      </dgm:t>
    </dgm:pt>
    <dgm:pt modelId="{887664D6-9FA5-4968-98B9-9303387ACADE}" type="parTrans" cxnId="{CB50BD33-9975-4F2A-A61D-B51218434E4D}">
      <dgm:prSet/>
      <dgm:spPr/>
      <dgm:t>
        <a:bodyPr/>
        <a:lstStyle/>
        <a:p>
          <a:endParaRPr lang="en-US"/>
        </a:p>
      </dgm:t>
    </dgm:pt>
    <dgm:pt modelId="{D983348C-4346-471F-80CB-7D74D3BF62B8}" type="sibTrans" cxnId="{CB50BD33-9975-4F2A-A61D-B51218434E4D}">
      <dgm:prSet/>
      <dgm:spPr/>
      <dgm:t>
        <a:bodyPr/>
        <a:lstStyle/>
        <a:p>
          <a:endParaRPr lang="en-US"/>
        </a:p>
      </dgm:t>
    </dgm:pt>
    <dgm:pt modelId="{91E2DA84-ACB5-4D9E-B8B3-6E04D4701861}">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solidFill>
                <a:srgbClr val="FF0000"/>
              </a:solidFill>
              <a:effectLst/>
              <a:latin typeface="Arial" panose="020B0604020202020204" pitchFamily="34" charset="0"/>
            </a:rPr>
            <a:t>ENCOUNTER</a:t>
          </a:r>
          <a:endParaRPr kumimoji="0" lang="en-US" altLang="en-US" sz="1800" b="1" i="0" u="none" strike="noStrike" cap="none" normalizeH="0" baseline="0" dirty="0">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effectLst/>
              <a:latin typeface="Arial" panose="020B0604020202020204" pitchFamily="34" charset="0"/>
            </a:rPr>
            <a:t>Gift</a:t>
          </a:r>
        </a:p>
      </dgm:t>
    </dgm:pt>
    <dgm:pt modelId="{D8D806E2-A583-499C-9D95-9EE9CAEEF5F8}" type="parTrans" cxnId="{8AE210B1-E148-4C60-A8E9-15495FBE17AE}">
      <dgm:prSet/>
      <dgm:spPr/>
      <dgm:t>
        <a:bodyPr/>
        <a:lstStyle/>
        <a:p>
          <a:endParaRPr lang="en-US"/>
        </a:p>
      </dgm:t>
    </dgm:pt>
    <dgm:pt modelId="{F98F35E7-43B0-40E8-8A42-9062B38169EE}" type="sibTrans" cxnId="{8AE210B1-E148-4C60-A8E9-15495FBE17AE}">
      <dgm:prSet/>
      <dgm:spPr/>
      <dgm:t>
        <a:bodyPr/>
        <a:lstStyle/>
        <a:p>
          <a:endParaRPr lang="en-US"/>
        </a:p>
      </dgm:t>
    </dgm:pt>
    <dgm:pt modelId="{63F4736A-CA42-465C-B0E1-92FA13C25749}" type="pres">
      <dgm:prSet presAssocID="{6F421E2E-B215-4C0D-AF9E-4D8D1E68A0AB}" presName="compositeShape" presStyleCnt="0">
        <dgm:presLayoutVars>
          <dgm:chMax val="7"/>
          <dgm:dir/>
          <dgm:resizeHandles val="exact"/>
        </dgm:presLayoutVars>
      </dgm:prSet>
      <dgm:spPr/>
    </dgm:pt>
    <dgm:pt modelId="{282E4AF3-5028-4E91-AE97-2A6B53991D9E}" type="pres">
      <dgm:prSet presAssocID="{6F421E2E-B215-4C0D-AF9E-4D8D1E68A0AB}" presName="wedge1" presStyleLbl="node1" presStyleIdx="0" presStyleCnt="3"/>
      <dgm:spPr/>
    </dgm:pt>
    <dgm:pt modelId="{5B319970-1225-4412-AF9B-FE226690B313}" type="pres">
      <dgm:prSet presAssocID="{6F421E2E-B215-4C0D-AF9E-4D8D1E68A0AB}" presName="dummy1a" presStyleCnt="0"/>
      <dgm:spPr/>
    </dgm:pt>
    <dgm:pt modelId="{4D2AF623-83E0-4267-95DE-C1B16D1301C6}" type="pres">
      <dgm:prSet presAssocID="{6F421E2E-B215-4C0D-AF9E-4D8D1E68A0AB}" presName="dummy1b" presStyleCnt="0"/>
      <dgm:spPr/>
    </dgm:pt>
    <dgm:pt modelId="{41A353E2-26E6-4F67-892E-80E1FAEAA55D}" type="pres">
      <dgm:prSet presAssocID="{6F421E2E-B215-4C0D-AF9E-4D8D1E68A0AB}" presName="wedge1Tx" presStyleLbl="node1" presStyleIdx="0" presStyleCnt="3">
        <dgm:presLayoutVars>
          <dgm:chMax val="0"/>
          <dgm:chPref val="0"/>
          <dgm:bulletEnabled val="1"/>
        </dgm:presLayoutVars>
      </dgm:prSet>
      <dgm:spPr/>
    </dgm:pt>
    <dgm:pt modelId="{2E11702D-786B-4B84-B441-F4BA22CB0352}" type="pres">
      <dgm:prSet presAssocID="{6F421E2E-B215-4C0D-AF9E-4D8D1E68A0AB}" presName="wedge2" presStyleLbl="node1" presStyleIdx="1" presStyleCnt="3"/>
      <dgm:spPr/>
    </dgm:pt>
    <dgm:pt modelId="{E66BB623-6B6A-45C3-A561-2A94746F03EA}" type="pres">
      <dgm:prSet presAssocID="{6F421E2E-B215-4C0D-AF9E-4D8D1E68A0AB}" presName="dummy2a" presStyleCnt="0"/>
      <dgm:spPr/>
    </dgm:pt>
    <dgm:pt modelId="{71442431-4B56-473B-B3DD-BEC0915FE275}" type="pres">
      <dgm:prSet presAssocID="{6F421E2E-B215-4C0D-AF9E-4D8D1E68A0AB}" presName="dummy2b" presStyleCnt="0"/>
      <dgm:spPr/>
    </dgm:pt>
    <dgm:pt modelId="{5682BDC7-6384-48AD-BA41-67F36A80D6F9}" type="pres">
      <dgm:prSet presAssocID="{6F421E2E-B215-4C0D-AF9E-4D8D1E68A0AB}" presName="wedge2Tx" presStyleLbl="node1" presStyleIdx="1" presStyleCnt="3">
        <dgm:presLayoutVars>
          <dgm:chMax val="0"/>
          <dgm:chPref val="0"/>
          <dgm:bulletEnabled val="1"/>
        </dgm:presLayoutVars>
      </dgm:prSet>
      <dgm:spPr/>
    </dgm:pt>
    <dgm:pt modelId="{17BC115C-F69A-4957-88AB-F4ECECB7659A}" type="pres">
      <dgm:prSet presAssocID="{6F421E2E-B215-4C0D-AF9E-4D8D1E68A0AB}" presName="wedge3" presStyleLbl="node1" presStyleIdx="2" presStyleCnt="3"/>
      <dgm:spPr/>
    </dgm:pt>
    <dgm:pt modelId="{1676C371-665F-4868-8B10-780693ED9215}" type="pres">
      <dgm:prSet presAssocID="{6F421E2E-B215-4C0D-AF9E-4D8D1E68A0AB}" presName="dummy3a" presStyleCnt="0"/>
      <dgm:spPr/>
    </dgm:pt>
    <dgm:pt modelId="{672FE235-621C-4D15-BE26-0119751DCF37}" type="pres">
      <dgm:prSet presAssocID="{6F421E2E-B215-4C0D-AF9E-4D8D1E68A0AB}" presName="dummy3b" presStyleCnt="0"/>
      <dgm:spPr/>
    </dgm:pt>
    <dgm:pt modelId="{58F33634-461C-4844-9C24-0A9FE7FF5CF4}" type="pres">
      <dgm:prSet presAssocID="{6F421E2E-B215-4C0D-AF9E-4D8D1E68A0AB}" presName="wedge3Tx" presStyleLbl="node1" presStyleIdx="2" presStyleCnt="3">
        <dgm:presLayoutVars>
          <dgm:chMax val="0"/>
          <dgm:chPref val="0"/>
          <dgm:bulletEnabled val="1"/>
        </dgm:presLayoutVars>
      </dgm:prSet>
      <dgm:spPr/>
    </dgm:pt>
    <dgm:pt modelId="{B1DBF25A-4B76-424C-B643-5BC3F0C323E5}" type="pres">
      <dgm:prSet presAssocID="{6E9B3D61-F902-496D-B798-3E0F9FD384E9}" presName="arrowWedge1" presStyleLbl="fgSibTrans2D1" presStyleIdx="0" presStyleCnt="3"/>
      <dgm:spPr/>
    </dgm:pt>
    <dgm:pt modelId="{A4FED99F-4A99-4850-89B5-AB92544E7B10}" type="pres">
      <dgm:prSet presAssocID="{D983348C-4346-471F-80CB-7D74D3BF62B8}" presName="arrowWedge2" presStyleLbl="fgSibTrans2D1" presStyleIdx="1" presStyleCnt="3"/>
      <dgm:spPr/>
    </dgm:pt>
    <dgm:pt modelId="{ED8D8B8F-9D3D-4A58-9944-05EFB2B75B0D}" type="pres">
      <dgm:prSet presAssocID="{F98F35E7-43B0-40E8-8A42-9062B38169EE}" presName="arrowWedge3" presStyleLbl="fgSibTrans2D1" presStyleIdx="2" presStyleCnt="3"/>
      <dgm:spPr/>
    </dgm:pt>
  </dgm:ptLst>
  <dgm:cxnLst>
    <dgm:cxn modelId="{4F8FD509-C523-470C-9AB5-7C6EDB45915D}" type="presOf" srcId="{91E2DA84-ACB5-4D9E-B8B3-6E04D4701861}" destId="{17BC115C-F69A-4957-88AB-F4ECECB7659A}" srcOrd="0" destOrd="0" presId="urn:microsoft.com/office/officeart/2005/8/layout/cycle8"/>
    <dgm:cxn modelId="{FC2CC12C-4713-4C7E-BC6B-AC00E8242283}" type="presOf" srcId="{6F421E2E-B215-4C0D-AF9E-4D8D1E68A0AB}" destId="{63F4736A-CA42-465C-B0E1-92FA13C25749}" srcOrd="0" destOrd="0" presId="urn:microsoft.com/office/officeart/2005/8/layout/cycle8"/>
    <dgm:cxn modelId="{CB50BD33-9975-4F2A-A61D-B51218434E4D}" srcId="{6F421E2E-B215-4C0D-AF9E-4D8D1E68A0AB}" destId="{D0627E8B-BCC3-44C4-911B-1300CB1FD1D4}" srcOrd="1" destOrd="0" parTransId="{887664D6-9FA5-4968-98B9-9303387ACADE}" sibTransId="{D983348C-4346-471F-80CB-7D74D3BF62B8}"/>
    <dgm:cxn modelId="{9EE1ED4C-FA06-4B1F-B784-5858CDA4A3FF}" type="presOf" srcId="{D0627E8B-BCC3-44C4-911B-1300CB1FD1D4}" destId="{2E11702D-786B-4B84-B441-F4BA22CB0352}" srcOrd="0" destOrd="0" presId="urn:microsoft.com/office/officeart/2005/8/layout/cycle8"/>
    <dgm:cxn modelId="{2F1C554F-501C-4475-B706-31C873B6BA81}" type="presOf" srcId="{91E2DA84-ACB5-4D9E-B8B3-6E04D4701861}" destId="{58F33634-461C-4844-9C24-0A9FE7FF5CF4}" srcOrd="1" destOrd="0" presId="urn:microsoft.com/office/officeart/2005/8/layout/cycle8"/>
    <dgm:cxn modelId="{FE16566E-A953-44EA-AFEE-23F6CB78209A}" type="presOf" srcId="{BE5032EE-E407-4516-82FA-7A592D548C73}" destId="{41A353E2-26E6-4F67-892E-80E1FAEAA55D}" srcOrd="1" destOrd="0" presId="urn:microsoft.com/office/officeart/2005/8/layout/cycle8"/>
    <dgm:cxn modelId="{47239F89-4479-4600-9A7C-9A8E766D4862}" type="presOf" srcId="{D0627E8B-BCC3-44C4-911B-1300CB1FD1D4}" destId="{5682BDC7-6384-48AD-BA41-67F36A80D6F9}" srcOrd="1" destOrd="0" presId="urn:microsoft.com/office/officeart/2005/8/layout/cycle8"/>
    <dgm:cxn modelId="{8AE210B1-E148-4C60-A8E9-15495FBE17AE}" srcId="{6F421E2E-B215-4C0D-AF9E-4D8D1E68A0AB}" destId="{91E2DA84-ACB5-4D9E-B8B3-6E04D4701861}" srcOrd="2" destOrd="0" parTransId="{D8D806E2-A583-499C-9D95-9EE9CAEEF5F8}" sibTransId="{F98F35E7-43B0-40E8-8A42-9062B38169EE}"/>
    <dgm:cxn modelId="{7582E0CE-C5C2-4A19-9C30-A75EF0EFF4BF}" srcId="{6F421E2E-B215-4C0D-AF9E-4D8D1E68A0AB}" destId="{BE5032EE-E407-4516-82FA-7A592D548C73}" srcOrd="0" destOrd="0" parTransId="{8D4FEBF4-1656-4A1A-90AF-EF0BADB369F2}" sibTransId="{6E9B3D61-F902-496D-B798-3E0F9FD384E9}"/>
    <dgm:cxn modelId="{DD863DD9-2DA7-45C6-A4DA-F5891D09D5F6}" type="presOf" srcId="{BE5032EE-E407-4516-82FA-7A592D548C73}" destId="{282E4AF3-5028-4E91-AE97-2A6B53991D9E}" srcOrd="0" destOrd="0" presId="urn:microsoft.com/office/officeart/2005/8/layout/cycle8"/>
    <dgm:cxn modelId="{3FCE46CE-EBBD-4729-9534-B481F719AA00}" type="presParOf" srcId="{63F4736A-CA42-465C-B0E1-92FA13C25749}" destId="{282E4AF3-5028-4E91-AE97-2A6B53991D9E}" srcOrd="0" destOrd="0" presId="urn:microsoft.com/office/officeart/2005/8/layout/cycle8"/>
    <dgm:cxn modelId="{17CEA83C-4577-4134-BC92-EA39F88B473F}" type="presParOf" srcId="{63F4736A-CA42-465C-B0E1-92FA13C25749}" destId="{5B319970-1225-4412-AF9B-FE226690B313}" srcOrd="1" destOrd="0" presId="urn:microsoft.com/office/officeart/2005/8/layout/cycle8"/>
    <dgm:cxn modelId="{83D9918A-066B-4D59-A66F-69DED6E14048}" type="presParOf" srcId="{63F4736A-CA42-465C-B0E1-92FA13C25749}" destId="{4D2AF623-83E0-4267-95DE-C1B16D1301C6}" srcOrd="2" destOrd="0" presId="urn:microsoft.com/office/officeart/2005/8/layout/cycle8"/>
    <dgm:cxn modelId="{D7A6049A-F7CA-40B4-A44D-579D242ED283}" type="presParOf" srcId="{63F4736A-CA42-465C-B0E1-92FA13C25749}" destId="{41A353E2-26E6-4F67-892E-80E1FAEAA55D}" srcOrd="3" destOrd="0" presId="urn:microsoft.com/office/officeart/2005/8/layout/cycle8"/>
    <dgm:cxn modelId="{E2D4D2DB-5EB5-4EDC-867F-70E492E5913C}" type="presParOf" srcId="{63F4736A-CA42-465C-B0E1-92FA13C25749}" destId="{2E11702D-786B-4B84-B441-F4BA22CB0352}" srcOrd="4" destOrd="0" presId="urn:microsoft.com/office/officeart/2005/8/layout/cycle8"/>
    <dgm:cxn modelId="{2462F035-03FF-4506-875B-FC89EF7DF786}" type="presParOf" srcId="{63F4736A-CA42-465C-B0E1-92FA13C25749}" destId="{E66BB623-6B6A-45C3-A561-2A94746F03EA}" srcOrd="5" destOrd="0" presId="urn:microsoft.com/office/officeart/2005/8/layout/cycle8"/>
    <dgm:cxn modelId="{12A20E51-F24B-4D1B-B3D9-1DBBDFEF691F}" type="presParOf" srcId="{63F4736A-CA42-465C-B0E1-92FA13C25749}" destId="{71442431-4B56-473B-B3DD-BEC0915FE275}" srcOrd="6" destOrd="0" presId="urn:microsoft.com/office/officeart/2005/8/layout/cycle8"/>
    <dgm:cxn modelId="{91353852-262E-4AAC-B7E6-5659011BAE37}" type="presParOf" srcId="{63F4736A-CA42-465C-B0E1-92FA13C25749}" destId="{5682BDC7-6384-48AD-BA41-67F36A80D6F9}" srcOrd="7" destOrd="0" presId="urn:microsoft.com/office/officeart/2005/8/layout/cycle8"/>
    <dgm:cxn modelId="{D53A225A-5F28-4ABA-8CDC-C0B7A00CB630}" type="presParOf" srcId="{63F4736A-CA42-465C-B0E1-92FA13C25749}" destId="{17BC115C-F69A-4957-88AB-F4ECECB7659A}" srcOrd="8" destOrd="0" presId="urn:microsoft.com/office/officeart/2005/8/layout/cycle8"/>
    <dgm:cxn modelId="{770F5223-8070-43B2-91EF-9294237F784E}" type="presParOf" srcId="{63F4736A-CA42-465C-B0E1-92FA13C25749}" destId="{1676C371-665F-4868-8B10-780693ED9215}" srcOrd="9" destOrd="0" presId="urn:microsoft.com/office/officeart/2005/8/layout/cycle8"/>
    <dgm:cxn modelId="{AB091451-A1C7-4F51-B5A5-6A55284BD85D}" type="presParOf" srcId="{63F4736A-CA42-465C-B0E1-92FA13C25749}" destId="{672FE235-621C-4D15-BE26-0119751DCF37}" srcOrd="10" destOrd="0" presId="urn:microsoft.com/office/officeart/2005/8/layout/cycle8"/>
    <dgm:cxn modelId="{CA2003E1-4D91-4FC8-8A1F-14B8806168A8}" type="presParOf" srcId="{63F4736A-CA42-465C-B0E1-92FA13C25749}" destId="{58F33634-461C-4844-9C24-0A9FE7FF5CF4}" srcOrd="11" destOrd="0" presId="urn:microsoft.com/office/officeart/2005/8/layout/cycle8"/>
    <dgm:cxn modelId="{0F0B8077-1C57-4092-8759-07DBAC8759DC}" type="presParOf" srcId="{63F4736A-CA42-465C-B0E1-92FA13C25749}" destId="{B1DBF25A-4B76-424C-B643-5BC3F0C323E5}" srcOrd="12" destOrd="0" presId="urn:microsoft.com/office/officeart/2005/8/layout/cycle8"/>
    <dgm:cxn modelId="{E1BD7314-6A72-49BE-BDAC-303920519CC8}" type="presParOf" srcId="{63F4736A-CA42-465C-B0E1-92FA13C25749}" destId="{A4FED99F-4A99-4850-89B5-AB92544E7B10}" srcOrd="13" destOrd="0" presId="urn:microsoft.com/office/officeart/2005/8/layout/cycle8"/>
    <dgm:cxn modelId="{2A0A0A2B-21B6-4018-A740-A5AB708B6DBA}" type="presParOf" srcId="{63F4736A-CA42-465C-B0E1-92FA13C25749}" destId="{ED8D8B8F-9D3D-4A58-9944-05EFB2B75B0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421E2E-B215-4C0D-AF9E-4D8D1E68A0AB}" type="doc">
      <dgm:prSet loTypeId="urn:microsoft.com/office/officeart/2005/8/layout/venn1" loCatId="relationship" qsTypeId="urn:microsoft.com/office/officeart/2005/8/quickstyle/simple1" qsCatId="simple" csTypeId="urn:microsoft.com/office/officeart/2005/8/colors/colorful5" csCatId="colorful" phldr="1"/>
      <dgm:spPr/>
    </dgm:pt>
    <dgm:pt modelId="{BE5032EE-E407-4516-82FA-7A592D548C73}">
      <dgm:prSet/>
      <dgm:spPr>
        <a:solidFill>
          <a:srgbClr val="4AB5C4">
            <a:alpha val="50196"/>
          </a:srgb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effectLst/>
              <a:latin typeface="Arial" panose="020B0604020202020204" pitchFamily="34" charset="0"/>
            </a:rPr>
            <a:t>“A Mystery to be Celebrated”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effectLst/>
              <a:latin typeface="Arial" panose="020B0604020202020204" pitchFamily="34" charset="0"/>
            </a:rPr>
            <a:t>We are baptized into Christ’s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effectLst/>
              <a:latin typeface="Arial" panose="020B0604020202020204" pitchFamily="34" charset="0"/>
            </a:rPr>
            <a:t>Priestly Ministry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effectLst/>
              <a:latin typeface="Arial" panose="020B0604020202020204" pitchFamily="34" charset="0"/>
            </a:rPr>
            <a:t>LEX ORANDI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effectLst/>
              <a:latin typeface="Arial" panose="020B0604020202020204" pitchFamily="34" charset="0"/>
            </a:rPr>
            <a:t>-Beauty-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effectLst/>
              <a:latin typeface="Arial" panose="020B0604020202020204" pitchFamily="34" charset="0"/>
            </a:rPr>
            <a:t>&gt;Sacrament&lt;</a:t>
          </a:r>
        </a:p>
      </dgm:t>
    </dgm:pt>
    <dgm:pt modelId="{8D4FEBF4-1656-4A1A-90AF-EF0BADB369F2}" type="parTrans" cxnId="{7582E0CE-C5C2-4A19-9C30-A75EF0EFF4BF}">
      <dgm:prSet/>
      <dgm:spPr/>
      <dgm:t>
        <a:bodyPr/>
        <a:lstStyle/>
        <a:p>
          <a:endParaRPr lang="en-US"/>
        </a:p>
      </dgm:t>
    </dgm:pt>
    <dgm:pt modelId="{6E9B3D61-F902-496D-B798-3E0F9FD384E9}" type="sibTrans" cxnId="{7582E0CE-C5C2-4A19-9C30-A75EF0EFF4BF}">
      <dgm:prSet/>
      <dgm:spPr/>
      <dgm:t>
        <a:bodyPr/>
        <a:lstStyle/>
        <a:p>
          <a:endParaRPr lang="en-US"/>
        </a:p>
      </dgm:t>
    </dgm:pt>
    <dgm:pt modelId="{D0627E8B-BCC3-44C4-911B-1300CB1FD1D4}">
      <dgm:prSet/>
      <dgm:spPr>
        <a:solidFill>
          <a:srgbClr val="22A5C2">
            <a:alpha val="49804"/>
          </a:srgb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effectLst/>
              <a:latin typeface="Arial" panose="020B0604020202020204" pitchFamily="34" charset="0"/>
            </a:rPr>
            <a:t>“A Mystery to be Lived”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effectLst/>
              <a:latin typeface="Arial" panose="020B0604020202020204" pitchFamily="34" charset="0"/>
            </a:rPr>
            <a:t>We are baptized onto Christ’s</a:t>
          </a:r>
          <a:endParaRPr kumimoji="0" lang="en-US" altLang="en-US" b="0" i="0" u="none" strike="noStrike" cap="none" normalizeH="0" baseline="0" dirty="0">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effectLst/>
              <a:latin typeface="Arial" panose="020B0604020202020204" pitchFamily="34" charset="0"/>
            </a:rPr>
            <a:t>Royal Ministry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effectLst/>
              <a:latin typeface="Arial" panose="020B0604020202020204" pitchFamily="34" charset="0"/>
            </a:rPr>
            <a:t>LEX VIVENDI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effectLst/>
              <a:latin typeface="Arial" panose="020B0604020202020204" pitchFamily="34" charset="0"/>
            </a:rPr>
            <a:t>-Goodness-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effectLst/>
              <a:latin typeface="Arial" panose="020B0604020202020204" pitchFamily="34" charset="0"/>
            </a:rPr>
            <a:t>&gt;Ethics&lt;</a:t>
          </a:r>
        </a:p>
      </dgm:t>
    </dgm:pt>
    <dgm:pt modelId="{887664D6-9FA5-4968-98B9-9303387ACADE}" type="parTrans" cxnId="{CB50BD33-9975-4F2A-A61D-B51218434E4D}">
      <dgm:prSet/>
      <dgm:spPr/>
      <dgm:t>
        <a:bodyPr/>
        <a:lstStyle/>
        <a:p>
          <a:endParaRPr lang="en-US"/>
        </a:p>
      </dgm:t>
    </dgm:pt>
    <dgm:pt modelId="{D983348C-4346-471F-80CB-7D74D3BF62B8}" type="sibTrans" cxnId="{CB50BD33-9975-4F2A-A61D-B51218434E4D}">
      <dgm:prSet/>
      <dgm:spPr/>
      <dgm:t>
        <a:bodyPr/>
        <a:lstStyle/>
        <a:p>
          <a:endParaRPr lang="en-US"/>
        </a:p>
      </dgm:t>
    </dgm:pt>
    <dgm:pt modelId="{91E2DA84-ACB5-4D9E-B8B3-6E04D4701861}">
      <dgm:prSet/>
      <dgm:spPr>
        <a:solidFill>
          <a:srgbClr val="0989B1">
            <a:alpha val="49804"/>
          </a:srgb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effectLst/>
              <a:latin typeface="Arial" panose="020B0604020202020204" pitchFamily="34" charset="0"/>
            </a:rPr>
            <a:t>“A Mystery to be Believed”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effectLst/>
              <a:latin typeface="Arial" panose="020B0604020202020204" pitchFamily="34" charset="0"/>
            </a:rPr>
            <a:t>We are baptized into Christ’s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effectLst/>
              <a:latin typeface="Arial" panose="020B0604020202020204" pitchFamily="34" charset="0"/>
            </a:rPr>
            <a:t>Prophetic Ministry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effectLst/>
              <a:latin typeface="Arial" panose="020B0604020202020204" pitchFamily="34" charset="0"/>
            </a:rPr>
            <a:t>LEX CREDENDI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effectLst/>
              <a:latin typeface="Arial" panose="020B0604020202020204" pitchFamily="34" charset="0"/>
            </a:rPr>
            <a:t>-Truth-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effectLst/>
              <a:latin typeface="Arial" panose="020B0604020202020204" pitchFamily="34" charset="0"/>
            </a:rPr>
            <a:t>&gt;Scripture&lt;</a:t>
          </a:r>
        </a:p>
      </dgm:t>
    </dgm:pt>
    <dgm:pt modelId="{F98F35E7-43B0-40E8-8A42-9062B38169EE}" type="sibTrans" cxnId="{8AE210B1-E148-4C60-A8E9-15495FBE17AE}">
      <dgm:prSet/>
      <dgm:spPr/>
      <dgm:t>
        <a:bodyPr/>
        <a:lstStyle/>
        <a:p>
          <a:endParaRPr lang="en-US"/>
        </a:p>
      </dgm:t>
    </dgm:pt>
    <dgm:pt modelId="{D8D806E2-A583-499C-9D95-9EE9CAEEF5F8}" type="parTrans" cxnId="{8AE210B1-E148-4C60-A8E9-15495FBE17AE}">
      <dgm:prSet/>
      <dgm:spPr/>
      <dgm:t>
        <a:bodyPr/>
        <a:lstStyle/>
        <a:p>
          <a:endParaRPr lang="en-US"/>
        </a:p>
      </dgm:t>
    </dgm:pt>
    <dgm:pt modelId="{1C4A2427-8290-400F-B441-9424D8F5120E}" type="pres">
      <dgm:prSet presAssocID="{6F421E2E-B215-4C0D-AF9E-4D8D1E68A0AB}" presName="compositeShape" presStyleCnt="0">
        <dgm:presLayoutVars>
          <dgm:chMax val="7"/>
          <dgm:dir/>
          <dgm:resizeHandles val="exact"/>
        </dgm:presLayoutVars>
      </dgm:prSet>
      <dgm:spPr/>
    </dgm:pt>
    <dgm:pt modelId="{3CD271B4-0750-42BA-842C-43FCD009725B}" type="pres">
      <dgm:prSet presAssocID="{BE5032EE-E407-4516-82FA-7A592D548C73}" presName="circ1" presStyleLbl="vennNode1" presStyleIdx="0" presStyleCnt="3"/>
      <dgm:spPr/>
    </dgm:pt>
    <dgm:pt modelId="{46FF1A7B-5BF3-4A00-AE18-7A3A82BD8E6C}" type="pres">
      <dgm:prSet presAssocID="{BE5032EE-E407-4516-82FA-7A592D548C73}" presName="circ1Tx" presStyleLbl="revTx" presStyleIdx="0" presStyleCnt="0">
        <dgm:presLayoutVars>
          <dgm:chMax val="0"/>
          <dgm:chPref val="0"/>
          <dgm:bulletEnabled val="1"/>
        </dgm:presLayoutVars>
      </dgm:prSet>
      <dgm:spPr/>
    </dgm:pt>
    <dgm:pt modelId="{9B904F89-A48C-4FDA-B69F-AA6DD136EDF3}" type="pres">
      <dgm:prSet presAssocID="{D0627E8B-BCC3-44C4-911B-1300CB1FD1D4}" presName="circ2" presStyleLbl="vennNode1" presStyleIdx="1" presStyleCnt="3"/>
      <dgm:spPr/>
    </dgm:pt>
    <dgm:pt modelId="{269C4059-7FE0-4570-A91F-C7B4512D0B8E}" type="pres">
      <dgm:prSet presAssocID="{D0627E8B-BCC3-44C4-911B-1300CB1FD1D4}" presName="circ2Tx" presStyleLbl="revTx" presStyleIdx="0" presStyleCnt="0">
        <dgm:presLayoutVars>
          <dgm:chMax val="0"/>
          <dgm:chPref val="0"/>
          <dgm:bulletEnabled val="1"/>
        </dgm:presLayoutVars>
      </dgm:prSet>
      <dgm:spPr/>
    </dgm:pt>
    <dgm:pt modelId="{BE1B9FC2-95A5-4D71-9201-46D253BBD980}" type="pres">
      <dgm:prSet presAssocID="{91E2DA84-ACB5-4D9E-B8B3-6E04D4701861}" presName="circ3" presStyleLbl="vennNode1" presStyleIdx="2" presStyleCnt="3" custLinFactNeighborX="-3170"/>
      <dgm:spPr/>
    </dgm:pt>
    <dgm:pt modelId="{ED805F8D-1D90-4DC5-B2DC-CB0C15219717}" type="pres">
      <dgm:prSet presAssocID="{91E2DA84-ACB5-4D9E-B8B3-6E04D4701861}" presName="circ3Tx" presStyleLbl="revTx" presStyleIdx="0" presStyleCnt="0">
        <dgm:presLayoutVars>
          <dgm:chMax val="0"/>
          <dgm:chPref val="0"/>
          <dgm:bulletEnabled val="1"/>
        </dgm:presLayoutVars>
      </dgm:prSet>
      <dgm:spPr/>
    </dgm:pt>
  </dgm:ptLst>
  <dgm:cxnLst>
    <dgm:cxn modelId="{6C08962D-2C41-4EB0-9334-61ECA1725739}" type="presOf" srcId="{D0627E8B-BCC3-44C4-911B-1300CB1FD1D4}" destId="{269C4059-7FE0-4570-A91F-C7B4512D0B8E}" srcOrd="1" destOrd="0" presId="urn:microsoft.com/office/officeart/2005/8/layout/venn1"/>
    <dgm:cxn modelId="{324F3432-0069-4372-80D2-5A0CBE86531B}" type="presOf" srcId="{BE5032EE-E407-4516-82FA-7A592D548C73}" destId="{46FF1A7B-5BF3-4A00-AE18-7A3A82BD8E6C}" srcOrd="1" destOrd="0" presId="urn:microsoft.com/office/officeart/2005/8/layout/venn1"/>
    <dgm:cxn modelId="{CB50BD33-9975-4F2A-A61D-B51218434E4D}" srcId="{6F421E2E-B215-4C0D-AF9E-4D8D1E68A0AB}" destId="{D0627E8B-BCC3-44C4-911B-1300CB1FD1D4}" srcOrd="1" destOrd="0" parTransId="{887664D6-9FA5-4968-98B9-9303387ACADE}" sibTransId="{D983348C-4346-471F-80CB-7D74D3BF62B8}"/>
    <dgm:cxn modelId="{3A9AE235-72DF-4DAB-9326-9320898E1FD3}" type="presOf" srcId="{91E2DA84-ACB5-4D9E-B8B3-6E04D4701861}" destId="{ED805F8D-1D90-4DC5-B2DC-CB0C15219717}" srcOrd="1" destOrd="0" presId="urn:microsoft.com/office/officeart/2005/8/layout/venn1"/>
    <dgm:cxn modelId="{45580650-8198-47A9-9F08-A5505E5078A8}" type="presOf" srcId="{BE5032EE-E407-4516-82FA-7A592D548C73}" destId="{3CD271B4-0750-42BA-842C-43FCD009725B}" srcOrd="0" destOrd="0" presId="urn:microsoft.com/office/officeart/2005/8/layout/venn1"/>
    <dgm:cxn modelId="{6A6D0269-8EB3-4CDD-8A32-2AB40EA99F8B}" type="presOf" srcId="{91E2DA84-ACB5-4D9E-B8B3-6E04D4701861}" destId="{BE1B9FC2-95A5-4D71-9201-46D253BBD980}" srcOrd="0" destOrd="0" presId="urn:microsoft.com/office/officeart/2005/8/layout/venn1"/>
    <dgm:cxn modelId="{92079C81-155B-4225-8188-FFF20F0B806F}" type="presOf" srcId="{6F421E2E-B215-4C0D-AF9E-4D8D1E68A0AB}" destId="{1C4A2427-8290-400F-B441-9424D8F5120E}" srcOrd="0" destOrd="0" presId="urn:microsoft.com/office/officeart/2005/8/layout/venn1"/>
    <dgm:cxn modelId="{8AE210B1-E148-4C60-A8E9-15495FBE17AE}" srcId="{6F421E2E-B215-4C0D-AF9E-4D8D1E68A0AB}" destId="{91E2DA84-ACB5-4D9E-B8B3-6E04D4701861}" srcOrd="2" destOrd="0" parTransId="{D8D806E2-A583-499C-9D95-9EE9CAEEF5F8}" sibTransId="{F98F35E7-43B0-40E8-8A42-9062B38169EE}"/>
    <dgm:cxn modelId="{ECC989B3-F8CD-4044-952E-43460A7102BE}" type="presOf" srcId="{D0627E8B-BCC3-44C4-911B-1300CB1FD1D4}" destId="{9B904F89-A48C-4FDA-B69F-AA6DD136EDF3}" srcOrd="0" destOrd="0" presId="urn:microsoft.com/office/officeart/2005/8/layout/venn1"/>
    <dgm:cxn modelId="{7582E0CE-C5C2-4A19-9C30-A75EF0EFF4BF}" srcId="{6F421E2E-B215-4C0D-AF9E-4D8D1E68A0AB}" destId="{BE5032EE-E407-4516-82FA-7A592D548C73}" srcOrd="0" destOrd="0" parTransId="{8D4FEBF4-1656-4A1A-90AF-EF0BADB369F2}" sibTransId="{6E9B3D61-F902-496D-B798-3E0F9FD384E9}"/>
    <dgm:cxn modelId="{3F4EF2E2-73CF-48AC-9B88-467CB212EEC1}" type="presParOf" srcId="{1C4A2427-8290-400F-B441-9424D8F5120E}" destId="{3CD271B4-0750-42BA-842C-43FCD009725B}" srcOrd="0" destOrd="0" presId="urn:microsoft.com/office/officeart/2005/8/layout/venn1"/>
    <dgm:cxn modelId="{9F4C976A-3C03-475D-AEFC-5B90B50D8F65}" type="presParOf" srcId="{1C4A2427-8290-400F-B441-9424D8F5120E}" destId="{46FF1A7B-5BF3-4A00-AE18-7A3A82BD8E6C}" srcOrd="1" destOrd="0" presId="urn:microsoft.com/office/officeart/2005/8/layout/venn1"/>
    <dgm:cxn modelId="{A71144EC-AD74-4498-A3C9-36F0326C9CE1}" type="presParOf" srcId="{1C4A2427-8290-400F-B441-9424D8F5120E}" destId="{9B904F89-A48C-4FDA-B69F-AA6DD136EDF3}" srcOrd="2" destOrd="0" presId="urn:microsoft.com/office/officeart/2005/8/layout/venn1"/>
    <dgm:cxn modelId="{FA7108F5-55EB-468F-8086-911E460AED33}" type="presParOf" srcId="{1C4A2427-8290-400F-B441-9424D8F5120E}" destId="{269C4059-7FE0-4570-A91F-C7B4512D0B8E}" srcOrd="3" destOrd="0" presId="urn:microsoft.com/office/officeart/2005/8/layout/venn1"/>
    <dgm:cxn modelId="{02FFA5F1-8270-4610-B8DA-9DEA10032787}" type="presParOf" srcId="{1C4A2427-8290-400F-B441-9424D8F5120E}" destId="{BE1B9FC2-95A5-4D71-9201-46D253BBD980}" srcOrd="4" destOrd="0" presId="urn:microsoft.com/office/officeart/2005/8/layout/venn1"/>
    <dgm:cxn modelId="{CD7B4641-0D0F-432E-89BE-7985FBAD7B80}" type="presParOf" srcId="{1C4A2427-8290-400F-B441-9424D8F5120E}" destId="{ED805F8D-1D90-4DC5-B2DC-CB0C1521971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DF4405-5690-476C-AC47-FA7E3D01ED07}" type="doc">
      <dgm:prSet loTypeId="urn:microsoft.com/office/officeart/2005/8/layout/venn1" loCatId="relationship" qsTypeId="urn:microsoft.com/office/officeart/2005/8/quickstyle/simple1" qsCatId="simple" csTypeId="urn:microsoft.com/office/officeart/2005/8/colors/colorful3" csCatId="colorful" phldr="1"/>
      <dgm:spPr/>
    </dgm:pt>
    <dgm:pt modelId="{3290CF58-FA97-4BCC-84AF-DFA89E566DE0}">
      <dgm:prSet phldrT="[Text]"/>
      <dgm:spPr>
        <a:solidFill>
          <a:srgbClr val="C0CF3A">
            <a:alpha val="49804"/>
          </a:srgbClr>
        </a:solidFill>
      </dgm:spPr>
      <dgm:t>
        <a:bodyPr/>
        <a:lstStyle/>
        <a:p>
          <a:r>
            <a:rPr lang="en-US" dirty="0"/>
            <a:t>Eucharistic Revival</a:t>
          </a:r>
        </a:p>
      </dgm:t>
    </dgm:pt>
    <dgm:pt modelId="{88AED188-537D-4D79-9C9B-CCEE35823710}" type="parTrans" cxnId="{F1BA301C-7BE4-4B02-9A0E-08B9EAACBD9E}">
      <dgm:prSet/>
      <dgm:spPr/>
      <dgm:t>
        <a:bodyPr/>
        <a:lstStyle/>
        <a:p>
          <a:endParaRPr lang="en-US"/>
        </a:p>
      </dgm:t>
    </dgm:pt>
    <dgm:pt modelId="{8F28724E-CEA4-4726-92F8-37412446068E}" type="sibTrans" cxnId="{F1BA301C-7BE4-4B02-9A0E-08B9EAACBD9E}">
      <dgm:prSet/>
      <dgm:spPr/>
      <dgm:t>
        <a:bodyPr/>
        <a:lstStyle/>
        <a:p>
          <a:endParaRPr lang="en-US"/>
        </a:p>
      </dgm:t>
    </dgm:pt>
    <dgm:pt modelId="{8CAC0B06-F490-44D8-9E76-2C007D94503F}">
      <dgm:prSet phldrT="[Text]"/>
      <dgm:spPr>
        <a:solidFill>
          <a:srgbClr val="1FBB16">
            <a:alpha val="49804"/>
          </a:srgbClr>
        </a:solidFill>
      </dgm:spPr>
      <dgm:t>
        <a:bodyPr/>
        <a:lstStyle/>
        <a:p>
          <a:r>
            <a:rPr lang="en-US" i="1" dirty="0" err="1"/>
            <a:t>Laudato</a:t>
          </a:r>
          <a:r>
            <a:rPr lang="en-US" i="1" dirty="0"/>
            <a:t> Si’</a:t>
          </a:r>
        </a:p>
      </dgm:t>
    </dgm:pt>
    <dgm:pt modelId="{8AD0BEEA-773F-4E1D-B5EE-4DB832237651}" type="parTrans" cxnId="{5FC996C6-6AA8-42E3-B0D9-CE15181C59ED}">
      <dgm:prSet/>
      <dgm:spPr/>
      <dgm:t>
        <a:bodyPr/>
        <a:lstStyle/>
        <a:p>
          <a:endParaRPr lang="en-US"/>
        </a:p>
      </dgm:t>
    </dgm:pt>
    <dgm:pt modelId="{02A891CC-DCF3-40F0-9050-01F93BC5C258}" type="sibTrans" cxnId="{5FC996C6-6AA8-42E3-B0D9-CE15181C59ED}">
      <dgm:prSet/>
      <dgm:spPr/>
      <dgm:t>
        <a:bodyPr/>
        <a:lstStyle/>
        <a:p>
          <a:endParaRPr lang="en-US"/>
        </a:p>
      </dgm:t>
    </dgm:pt>
    <dgm:pt modelId="{49F089B9-39E2-4ECC-B42D-DCC88731B5AA}">
      <dgm:prSet phldrT="[Text]"/>
      <dgm:spPr>
        <a:solidFill>
          <a:srgbClr val="029676">
            <a:alpha val="49804"/>
          </a:srgbClr>
        </a:solidFill>
      </dgm:spPr>
      <dgm:t>
        <a:bodyPr/>
        <a:lstStyle/>
        <a:p>
          <a:r>
            <a:rPr lang="en-US" dirty="0"/>
            <a:t>Synod</a:t>
          </a:r>
        </a:p>
      </dgm:t>
    </dgm:pt>
    <dgm:pt modelId="{0CBBCC81-2107-4479-95A9-9C290205EBB1}" type="parTrans" cxnId="{56734249-BB74-4A6C-B2F9-08F1F895E640}">
      <dgm:prSet/>
      <dgm:spPr/>
      <dgm:t>
        <a:bodyPr/>
        <a:lstStyle/>
        <a:p>
          <a:endParaRPr lang="en-US"/>
        </a:p>
      </dgm:t>
    </dgm:pt>
    <dgm:pt modelId="{8DAB875B-D08E-469D-BA21-94904629AB34}" type="sibTrans" cxnId="{56734249-BB74-4A6C-B2F9-08F1F895E640}">
      <dgm:prSet/>
      <dgm:spPr/>
      <dgm:t>
        <a:bodyPr/>
        <a:lstStyle/>
        <a:p>
          <a:endParaRPr lang="en-US"/>
        </a:p>
      </dgm:t>
    </dgm:pt>
    <dgm:pt modelId="{481D0E66-C024-4C42-AAC1-889DD25F3BC7}" type="pres">
      <dgm:prSet presAssocID="{10DF4405-5690-476C-AC47-FA7E3D01ED07}" presName="compositeShape" presStyleCnt="0">
        <dgm:presLayoutVars>
          <dgm:chMax val="7"/>
          <dgm:dir/>
          <dgm:resizeHandles val="exact"/>
        </dgm:presLayoutVars>
      </dgm:prSet>
      <dgm:spPr/>
    </dgm:pt>
    <dgm:pt modelId="{A35689DC-AC03-45AE-826A-E5EB33483675}" type="pres">
      <dgm:prSet presAssocID="{3290CF58-FA97-4BCC-84AF-DFA89E566DE0}" presName="circ1" presStyleLbl="vennNode1" presStyleIdx="0" presStyleCnt="3"/>
      <dgm:spPr/>
    </dgm:pt>
    <dgm:pt modelId="{EA2D801A-2BCF-47F5-BEFA-0EE569C0C039}" type="pres">
      <dgm:prSet presAssocID="{3290CF58-FA97-4BCC-84AF-DFA89E566DE0}" presName="circ1Tx" presStyleLbl="revTx" presStyleIdx="0" presStyleCnt="0">
        <dgm:presLayoutVars>
          <dgm:chMax val="0"/>
          <dgm:chPref val="0"/>
          <dgm:bulletEnabled val="1"/>
        </dgm:presLayoutVars>
      </dgm:prSet>
      <dgm:spPr/>
    </dgm:pt>
    <dgm:pt modelId="{3ACDA5E2-071C-4D59-9B6F-2A13C8BACE34}" type="pres">
      <dgm:prSet presAssocID="{8CAC0B06-F490-44D8-9E76-2C007D94503F}" presName="circ2" presStyleLbl="vennNode1" presStyleIdx="1" presStyleCnt="3"/>
      <dgm:spPr/>
    </dgm:pt>
    <dgm:pt modelId="{86E413E8-7B51-45AE-AEFC-E4E8825CC009}" type="pres">
      <dgm:prSet presAssocID="{8CAC0B06-F490-44D8-9E76-2C007D94503F}" presName="circ2Tx" presStyleLbl="revTx" presStyleIdx="0" presStyleCnt="0">
        <dgm:presLayoutVars>
          <dgm:chMax val="0"/>
          <dgm:chPref val="0"/>
          <dgm:bulletEnabled val="1"/>
        </dgm:presLayoutVars>
      </dgm:prSet>
      <dgm:spPr/>
    </dgm:pt>
    <dgm:pt modelId="{43D10A6E-41BC-4D78-83AD-F5ECBB79EFA8}" type="pres">
      <dgm:prSet presAssocID="{49F089B9-39E2-4ECC-B42D-DCC88731B5AA}" presName="circ3" presStyleLbl="vennNode1" presStyleIdx="2" presStyleCnt="3"/>
      <dgm:spPr/>
    </dgm:pt>
    <dgm:pt modelId="{774202CC-561D-444E-AA0B-C13B12764170}" type="pres">
      <dgm:prSet presAssocID="{49F089B9-39E2-4ECC-B42D-DCC88731B5AA}" presName="circ3Tx" presStyleLbl="revTx" presStyleIdx="0" presStyleCnt="0">
        <dgm:presLayoutVars>
          <dgm:chMax val="0"/>
          <dgm:chPref val="0"/>
          <dgm:bulletEnabled val="1"/>
        </dgm:presLayoutVars>
      </dgm:prSet>
      <dgm:spPr/>
    </dgm:pt>
  </dgm:ptLst>
  <dgm:cxnLst>
    <dgm:cxn modelId="{F1BA301C-7BE4-4B02-9A0E-08B9EAACBD9E}" srcId="{10DF4405-5690-476C-AC47-FA7E3D01ED07}" destId="{3290CF58-FA97-4BCC-84AF-DFA89E566DE0}" srcOrd="0" destOrd="0" parTransId="{88AED188-537D-4D79-9C9B-CCEE35823710}" sibTransId="{8F28724E-CEA4-4726-92F8-37412446068E}"/>
    <dgm:cxn modelId="{56734249-BB74-4A6C-B2F9-08F1F895E640}" srcId="{10DF4405-5690-476C-AC47-FA7E3D01ED07}" destId="{49F089B9-39E2-4ECC-B42D-DCC88731B5AA}" srcOrd="2" destOrd="0" parTransId="{0CBBCC81-2107-4479-95A9-9C290205EBB1}" sibTransId="{8DAB875B-D08E-469D-BA21-94904629AB34}"/>
    <dgm:cxn modelId="{D6A97063-4178-4840-BE86-D78938D96184}" type="presOf" srcId="{3290CF58-FA97-4BCC-84AF-DFA89E566DE0}" destId="{A35689DC-AC03-45AE-826A-E5EB33483675}" srcOrd="0" destOrd="0" presId="urn:microsoft.com/office/officeart/2005/8/layout/venn1"/>
    <dgm:cxn modelId="{4E0A2B77-B282-4EDD-A7B8-DE7F98EF408A}" type="presOf" srcId="{10DF4405-5690-476C-AC47-FA7E3D01ED07}" destId="{481D0E66-C024-4C42-AAC1-889DD25F3BC7}" srcOrd="0" destOrd="0" presId="urn:microsoft.com/office/officeart/2005/8/layout/venn1"/>
    <dgm:cxn modelId="{79A1A37F-3369-498A-B3C2-D68BBC862430}" type="presOf" srcId="{49F089B9-39E2-4ECC-B42D-DCC88731B5AA}" destId="{43D10A6E-41BC-4D78-83AD-F5ECBB79EFA8}" srcOrd="0" destOrd="0" presId="urn:microsoft.com/office/officeart/2005/8/layout/venn1"/>
    <dgm:cxn modelId="{DF8DD684-BE70-4C0C-A61D-FAAFBCAFD1DB}" type="presOf" srcId="{8CAC0B06-F490-44D8-9E76-2C007D94503F}" destId="{86E413E8-7B51-45AE-AEFC-E4E8825CC009}" srcOrd="1" destOrd="0" presId="urn:microsoft.com/office/officeart/2005/8/layout/venn1"/>
    <dgm:cxn modelId="{B5AD638A-2E57-4AC6-9367-DA3032CC5654}" type="presOf" srcId="{8CAC0B06-F490-44D8-9E76-2C007D94503F}" destId="{3ACDA5E2-071C-4D59-9B6F-2A13C8BACE34}" srcOrd="0" destOrd="0" presId="urn:microsoft.com/office/officeart/2005/8/layout/venn1"/>
    <dgm:cxn modelId="{40EB7991-56E2-4E0A-9060-1D167105B669}" type="presOf" srcId="{49F089B9-39E2-4ECC-B42D-DCC88731B5AA}" destId="{774202CC-561D-444E-AA0B-C13B12764170}" srcOrd="1" destOrd="0" presId="urn:microsoft.com/office/officeart/2005/8/layout/venn1"/>
    <dgm:cxn modelId="{092503BB-AA95-4E2B-9AD2-4DA717F8F915}" type="presOf" srcId="{3290CF58-FA97-4BCC-84AF-DFA89E566DE0}" destId="{EA2D801A-2BCF-47F5-BEFA-0EE569C0C039}" srcOrd="1" destOrd="0" presId="urn:microsoft.com/office/officeart/2005/8/layout/venn1"/>
    <dgm:cxn modelId="{5FC996C6-6AA8-42E3-B0D9-CE15181C59ED}" srcId="{10DF4405-5690-476C-AC47-FA7E3D01ED07}" destId="{8CAC0B06-F490-44D8-9E76-2C007D94503F}" srcOrd="1" destOrd="0" parTransId="{8AD0BEEA-773F-4E1D-B5EE-4DB832237651}" sibTransId="{02A891CC-DCF3-40F0-9050-01F93BC5C258}"/>
    <dgm:cxn modelId="{A9BBB3A1-5ADF-4E83-8A3B-CE6989AFFDFD}" type="presParOf" srcId="{481D0E66-C024-4C42-AAC1-889DD25F3BC7}" destId="{A35689DC-AC03-45AE-826A-E5EB33483675}" srcOrd="0" destOrd="0" presId="urn:microsoft.com/office/officeart/2005/8/layout/venn1"/>
    <dgm:cxn modelId="{A4C99A0B-8233-4F30-A3ED-AEF23A41D072}" type="presParOf" srcId="{481D0E66-C024-4C42-AAC1-889DD25F3BC7}" destId="{EA2D801A-2BCF-47F5-BEFA-0EE569C0C039}" srcOrd="1" destOrd="0" presId="urn:microsoft.com/office/officeart/2005/8/layout/venn1"/>
    <dgm:cxn modelId="{E5ED810C-9DDC-4C73-882C-C86632969701}" type="presParOf" srcId="{481D0E66-C024-4C42-AAC1-889DD25F3BC7}" destId="{3ACDA5E2-071C-4D59-9B6F-2A13C8BACE34}" srcOrd="2" destOrd="0" presId="urn:microsoft.com/office/officeart/2005/8/layout/venn1"/>
    <dgm:cxn modelId="{A9872E55-6D6E-43E0-A7BD-71A645D2FF59}" type="presParOf" srcId="{481D0E66-C024-4C42-AAC1-889DD25F3BC7}" destId="{86E413E8-7B51-45AE-AEFC-E4E8825CC009}" srcOrd="3" destOrd="0" presId="urn:microsoft.com/office/officeart/2005/8/layout/venn1"/>
    <dgm:cxn modelId="{96466D6D-5A84-403E-A0A4-FAF1348AC7D8}" type="presParOf" srcId="{481D0E66-C024-4C42-AAC1-889DD25F3BC7}" destId="{43D10A6E-41BC-4D78-83AD-F5ECBB79EFA8}" srcOrd="4" destOrd="0" presId="urn:microsoft.com/office/officeart/2005/8/layout/venn1"/>
    <dgm:cxn modelId="{6E7CD5E4-AE49-4784-8C06-880E8771698F}" type="presParOf" srcId="{481D0E66-C024-4C42-AAC1-889DD25F3BC7}" destId="{774202CC-561D-444E-AA0B-C13B1276417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DF4405-5690-476C-AC47-FA7E3D01ED07}" type="doc">
      <dgm:prSet loTypeId="urn:microsoft.com/office/officeart/2005/8/layout/venn1" loCatId="relationship" qsTypeId="urn:microsoft.com/office/officeart/2005/8/quickstyle/simple1" qsCatId="simple" csTypeId="urn:microsoft.com/office/officeart/2005/8/colors/colorful3" csCatId="colorful" phldr="1"/>
      <dgm:spPr/>
      <dgm:t>
        <a:bodyPr/>
        <a:lstStyle/>
        <a:p>
          <a:endParaRPr lang="en-US"/>
        </a:p>
      </dgm:t>
    </dgm:pt>
    <dgm:pt modelId="{5555594B-C89F-444A-95F2-5731D55EE1B2}">
      <dgm:prSet phldrT="[Text]"/>
      <dgm:spPr>
        <a:solidFill>
          <a:srgbClr val="C0CF3A">
            <a:alpha val="49804"/>
          </a:srgbClr>
        </a:solidFill>
      </dgm:spPr>
      <dgm:t>
        <a:bodyPr/>
        <a:lstStyle/>
        <a:p>
          <a:r>
            <a:rPr lang="en-US" dirty="0"/>
            <a:t>Eucharistic Revival</a:t>
          </a:r>
        </a:p>
      </dgm:t>
    </dgm:pt>
    <dgm:pt modelId="{15F697F9-78D9-424D-8174-D4F1D663965B}" type="parTrans" cxnId="{07AD0D31-A5FA-4318-B488-0E5AF1D23472}">
      <dgm:prSet/>
      <dgm:spPr/>
      <dgm:t>
        <a:bodyPr/>
        <a:lstStyle/>
        <a:p>
          <a:endParaRPr lang="en-US"/>
        </a:p>
      </dgm:t>
    </dgm:pt>
    <dgm:pt modelId="{40E16C5D-D52D-4C7B-A5E1-79A294D5C7C3}" type="sibTrans" cxnId="{07AD0D31-A5FA-4318-B488-0E5AF1D23472}">
      <dgm:prSet/>
      <dgm:spPr/>
      <dgm:t>
        <a:bodyPr/>
        <a:lstStyle/>
        <a:p>
          <a:endParaRPr lang="en-US"/>
        </a:p>
      </dgm:t>
    </dgm:pt>
    <dgm:pt modelId="{CF4EAF1C-16FA-4728-B9DA-60EC955E4DAD}">
      <dgm:prSet phldrT="[Text]"/>
      <dgm:spPr>
        <a:solidFill>
          <a:srgbClr val="1FBB16">
            <a:alpha val="49804"/>
          </a:srgbClr>
        </a:solidFill>
      </dgm:spPr>
      <dgm:t>
        <a:bodyPr/>
        <a:lstStyle/>
        <a:p>
          <a:r>
            <a:rPr lang="en-US" i="1" dirty="0" err="1"/>
            <a:t>Laudato</a:t>
          </a:r>
          <a:r>
            <a:rPr lang="en-US" i="1" dirty="0"/>
            <a:t> Si’</a:t>
          </a:r>
        </a:p>
      </dgm:t>
    </dgm:pt>
    <dgm:pt modelId="{F28FC877-5F04-46EA-81D9-7762EDFFC94D}" type="parTrans" cxnId="{C96D7271-A737-44BB-9994-9380785BDE7F}">
      <dgm:prSet/>
      <dgm:spPr/>
      <dgm:t>
        <a:bodyPr/>
        <a:lstStyle/>
        <a:p>
          <a:endParaRPr lang="en-US"/>
        </a:p>
      </dgm:t>
    </dgm:pt>
    <dgm:pt modelId="{AD024F57-D9EC-4D23-9561-152FE1C797A9}" type="sibTrans" cxnId="{C96D7271-A737-44BB-9994-9380785BDE7F}">
      <dgm:prSet/>
      <dgm:spPr/>
      <dgm:t>
        <a:bodyPr/>
        <a:lstStyle/>
        <a:p>
          <a:endParaRPr lang="en-US"/>
        </a:p>
      </dgm:t>
    </dgm:pt>
    <dgm:pt modelId="{EF1F5E54-E80E-4A9F-A792-BD07EB00C2E8}">
      <dgm:prSet phldrT="[Text]"/>
      <dgm:spPr>
        <a:solidFill>
          <a:srgbClr val="029676">
            <a:alpha val="49804"/>
          </a:srgbClr>
        </a:solidFill>
      </dgm:spPr>
      <dgm:t>
        <a:bodyPr/>
        <a:lstStyle/>
        <a:p>
          <a:r>
            <a:rPr lang="en-US" dirty="0"/>
            <a:t>Synod</a:t>
          </a:r>
        </a:p>
      </dgm:t>
    </dgm:pt>
    <dgm:pt modelId="{7DC697B9-705C-41A8-9AD8-BEEBF9F7F710}" type="parTrans" cxnId="{207DD85B-137C-4043-A2D9-788E41833C83}">
      <dgm:prSet/>
      <dgm:spPr/>
      <dgm:t>
        <a:bodyPr/>
        <a:lstStyle/>
        <a:p>
          <a:endParaRPr lang="en-US"/>
        </a:p>
      </dgm:t>
    </dgm:pt>
    <dgm:pt modelId="{FCDA0B1C-5334-4A7D-9C3E-CCC9E1E17763}" type="sibTrans" cxnId="{207DD85B-137C-4043-A2D9-788E41833C83}">
      <dgm:prSet/>
      <dgm:spPr/>
      <dgm:t>
        <a:bodyPr/>
        <a:lstStyle/>
        <a:p>
          <a:endParaRPr lang="en-US"/>
        </a:p>
      </dgm:t>
    </dgm:pt>
    <dgm:pt modelId="{481D0E66-C024-4C42-AAC1-889DD25F3BC7}" type="pres">
      <dgm:prSet presAssocID="{10DF4405-5690-476C-AC47-FA7E3D01ED07}" presName="compositeShape" presStyleCnt="0">
        <dgm:presLayoutVars>
          <dgm:chMax val="7"/>
          <dgm:dir/>
          <dgm:resizeHandles val="exact"/>
        </dgm:presLayoutVars>
      </dgm:prSet>
      <dgm:spPr/>
    </dgm:pt>
    <dgm:pt modelId="{63571CD2-8A75-4AC6-8E1F-B9C5D2D5BD82}" type="pres">
      <dgm:prSet presAssocID="{5555594B-C89F-444A-95F2-5731D55EE1B2}" presName="circ1" presStyleLbl="vennNode1" presStyleIdx="0" presStyleCnt="3"/>
      <dgm:spPr/>
    </dgm:pt>
    <dgm:pt modelId="{265B80C2-9B3F-421D-BE3A-0892A4A945F7}" type="pres">
      <dgm:prSet presAssocID="{5555594B-C89F-444A-95F2-5731D55EE1B2}" presName="circ1Tx" presStyleLbl="revTx" presStyleIdx="0" presStyleCnt="0">
        <dgm:presLayoutVars>
          <dgm:chMax val="0"/>
          <dgm:chPref val="0"/>
          <dgm:bulletEnabled val="1"/>
        </dgm:presLayoutVars>
      </dgm:prSet>
      <dgm:spPr/>
    </dgm:pt>
    <dgm:pt modelId="{B452792D-5D41-4C03-903C-F4C51BA65B49}" type="pres">
      <dgm:prSet presAssocID="{CF4EAF1C-16FA-4728-B9DA-60EC955E4DAD}" presName="circ2" presStyleLbl="vennNode1" presStyleIdx="1" presStyleCnt="3"/>
      <dgm:spPr/>
    </dgm:pt>
    <dgm:pt modelId="{5299D0FA-AF6C-46EE-8B50-750907C196E2}" type="pres">
      <dgm:prSet presAssocID="{CF4EAF1C-16FA-4728-B9DA-60EC955E4DAD}" presName="circ2Tx" presStyleLbl="revTx" presStyleIdx="0" presStyleCnt="0">
        <dgm:presLayoutVars>
          <dgm:chMax val="0"/>
          <dgm:chPref val="0"/>
          <dgm:bulletEnabled val="1"/>
        </dgm:presLayoutVars>
      </dgm:prSet>
      <dgm:spPr/>
    </dgm:pt>
    <dgm:pt modelId="{190017C9-0DC5-4868-848B-8BDD363A3F8A}" type="pres">
      <dgm:prSet presAssocID="{EF1F5E54-E80E-4A9F-A792-BD07EB00C2E8}" presName="circ3" presStyleLbl="vennNode1" presStyleIdx="2" presStyleCnt="3"/>
      <dgm:spPr/>
    </dgm:pt>
    <dgm:pt modelId="{2FDA99EA-A841-4E42-B447-208CAB345BA8}" type="pres">
      <dgm:prSet presAssocID="{EF1F5E54-E80E-4A9F-A792-BD07EB00C2E8}" presName="circ3Tx" presStyleLbl="revTx" presStyleIdx="0" presStyleCnt="0">
        <dgm:presLayoutVars>
          <dgm:chMax val="0"/>
          <dgm:chPref val="0"/>
          <dgm:bulletEnabled val="1"/>
        </dgm:presLayoutVars>
      </dgm:prSet>
      <dgm:spPr/>
    </dgm:pt>
  </dgm:ptLst>
  <dgm:cxnLst>
    <dgm:cxn modelId="{DFA51121-6E33-4531-9C19-8295C037E63B}" type="presOf" srcId="{CF4EAF1C-16FA-4728-B9DA-60EC955E4DAD}" destId="{B452792D-5D41-4C03-903C-F4C51BA65B49}" srcOrd="0" destOrd="0" presId="urn:microsoft.com/office/officeart/2005/8/layout/venn1"/>
    <dgm:cxn modelId="{30380E2F-3557-4FBB-ADEA-6882B4DF24F6}" type="presOf" srcId="{5555594B-C89F-444A-95F2-5731D55EE1B2}" destId="{63571CD2-8A75-4AC6-8E1F-B9C5D2D5BD82}" srcOrd="0" destOrd="0" presId="urn:microsoft.com/office/officeart/2005/8/layout/venn1"/>
    <dgm:cxn modelId="{07AD0D31-A5FA-4318-B488-0E5AF1D23472}" srcId="{10DF4405-5690-476C-AC47-FA7E3D01ED07}" destId="{5555594B-C89F-444A-95F2-5731D55EE1B2}" srcOrd="0" destOrd="0" parTransId="{15F697F9-78D9-424D-8174-D4F1D663965B}" sibTransId="{40E16C5D-D52D-4C7B-A5E1-79A294D5C7C3}"/>
    <dgm:cxn modelId="{11F3194A-00C7-4C60-90A8-D9753B36B186}" type="presOf" srcId="{EF1F5E54-E80E-4A9F-A792-BD07EB00C2E8}" destId="{2FDA99EA-A841-4E42-B447-208CAB345BA8}" srcOrd="1" destOrd="0" presId="urn:microsoft.com/office/officeart/2005/8/layout/venn1"/>
    <dgm:cxn modelId="{207DD85B-137C-4043-A2D9-788E41833C83}" srcId="{10DF4405-5690-476C-AC47-FA7E3D01ED07}" destId="{EF1F5E54-E80E-4A9F-A792-BD07EB00C2E8}" srcOrd="2" destOrd="0" parTransId="{7DC697B9-705C-41A8-9AD8-BEEBF9F7F710}" sibTransId="{FCDA0B1C-5334-4A7D-9C3E-CCC9E1E17763}"/>
    <dgm:cxn modelId="{C96D7271-A737-44BB-9994-9380785BDE7F}" srcId="{10DF4405-5690-476C-AC47-FA7E3D01ED07}" destId="{CF4EAF1C-16FA-4728-B9DA-60EC955E4DAD}" srcOrd="1" destOrd="0" parTransId="{F28FC877-5F04-46EA-81D9-7762EDFFC94D}" sibTransId="{AD024F57-D9EC-4D23-9561-152FE1C797A9}"/>
    <dgm:cxn modelId="{A1B21A80-66B3-4FEC-B952-96C56DC19633}" type="presOf" srcId="{CF4EAF1C-16FA-4728-B9DA-60EC955E4DAD}" destId="{5299D0FA-AF6C-46EE-8B50-750907C196E2}" srcOrd="1" destOrd="0" presId="urn:microsoft.com/office/officeart/2005/8/layout/venn1"/>
    <dgm:cxn modelId="{58A018A2-BA17-423F-A31B-81254A520C56}" type="presOf" srcId="{10DF4405-5690-476C-AC47-FA7E3D01ED07}" destId="{481D0E66-C024-4C42-AAC1-889DD25F3BC7}" srcOrd="0" destOrd="0" presId="urn:microsoft.com/office/officeart/2005/8/layout/venn1"/>
    <dgm:cxn modelId="{0AC174B0-5B5A-4CFD-A6D4-AF8F5CE91F8E}" type="presOf" srcId="{EF1F5E54-E80E-4A9F-A792-BD07EB00C2E8}" destId="{190017C9-0DC5-4868-848B-8BDD363A3F8A}" srcOrd="0" destOrd="0" presId="urn:microsoft.com/office/officeart/2005/8/layout/venn1"/>
    <dgm:cxn modelId="{4F88A5DD-4904-4836-B8DC-9617D2B527DE}" type="presOf" srcId="{5555594B-C89F-444A-95F2-5731D55EE1B2}" destId="{265B80C2-9B3F-421D-BE3A-0892A4A945F7}" srcOrd="1" destOrd="0" presId="urn:microsoft.com/office/officeart/2005/8/layout/venn1"/>
    <dgm:cxn modelId="{7F2537AF-19F4-462B-9015-A787BD1F6498}" type="presParOf" srcId="{481D0E66-C024-4C42-AAC1-889DD25F3BC7}" destId="{63571CD2-8A75-4AC6-8E1F-B9C5D2D5BD82}" srcOrd="0" destOrd="0" presId="urn:microsoft.com/office/officeart/2005/8/layout/venn1"/>
    <dgm:cxn modelId="{BAD9EFB6-FC1C-42C5-99C8-D134D1E833B9}" type="presParOf" srcId="{481D0E66-C024-4C42-AAC1-889DD25F3BC7}" destId="{265B80C2-9B3F-421D-BE3A-0892A4A945F7}" srcOrd="1" destOrd="0" presId="urn:microsoft.com/office/officeart/2005/8/layout/venn1"/>
    <dgm:cxn modelId="{D808B3E6-6BD6-4922-9F9D-EE8FF2E467D4}" type="presParOf" srcId="{481D0E66-C024-4C42-AAC1-889DD25F3BC7}" destId="{B452792D-5D41-4C03-903C-F4C51BA65B49}" srcOrd="2" destOrd="0" presId="urn:microsoft.com/office/officeart/2005/8/layout/venn1"/>
    <dgm:cxn modelId="{FA496FA2-072A-4258-BEB9-AF9A232A9023}" type="presParOf" srcId="{481D0E66-C024-4C42-AAC1-889DD25F3BC7}" destId="{5299D0FA-AF6C-46EE-8B50-750907C196E2}" srcOrd="3" destOrd="0" presId="urn:microsoft.com/office/officeart/2005/8/layout/venn1"/>
    <dgm:cxn modelId="{BE50DD5C-616B-405B-A503-AFF75A2602EE}" type="presParOf" srcId="{481D0E66-C024-4C42-AAC1-889DD25F3BC7}" destId="{190017C9-0DC5-4868-848B-8BDD363A3F8A}" srcOrd="4" destOrd="0" presId="urn:microsoft.com/office/officeart/2005/8/layout/venn1"/>
    <dgm:cxn modelId="{1FC9EB15-CBE4-47D9-A288-AEDA9347BF04}" type="presParOf" srcId="{481D0E66-C024-4C42-AAC1-889DD25F3BC7}" destId="{2FDA99EA-A841-4E42-B447-208CAB345BA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6E3DA-1532-4AD5-AD10-D1ECAAC2A483}">
      <dsp:nvSpPr>
        <dsp:cNvPr id="0" name=""/>
        <dsp:cNvSpPr/>
      </dsp:nvSpPr>
      <dsp:spPr>
        <a:xfrm>
          <a:off x="1767033" y="1240361"/>
          <a:ext cx="3721083" cy="3721083"/>
        </a:xfrm>
        <a:prstGeom prst="ellipse">
          <a:avLst/>
        </a:prstGeom>
        <a:blipFill rotWithShape="0">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892A61-C9DB-4150-A7A6-3B0D75430749}">
      <dsp:nvSpPr>
        <dsp:cNvPr id="0" name=""/>
        <dsp:cNvSpPr/>
      </dsp:nvSpPr>
      <dsp:spPr>
        <a:xfrm>
          <a:off x="2280493" y="1772166"/>
          <a:ext cx="2657473" cy="2657473"/>
        </a:xfrm>
        <a:prstGeom prst="ellipse">
          <a:avLst/>
        </a:prstGeom>
        <a:blipFill rotWithShape="0">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3307B4-FCF0-431D-A012-E6535A738AB4}">
      <dsp:nvSpPr>
        <dsp:cNvPr id="0" name=""/>
        <dsp:cNvSpPr/>
      </dsp:nvSpPr>
      <dsp:spPr>
        <a:xfrm>
          <a:off x="2811988" y="2303660"/>
          <a:ext cx="1594484" cy="1594484"/>
        </a:xfrm>
        <a:prstGeom prst="ellipse">
          <a:avLst/>
        </a:prstGeom>
        <a:blipFill rotWithShape="0">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CA0CC4-66F6-4869-AEB2-94981E21CC60}">
      <dsp:nvSpPr>
        <dsp:cNvPr id="0" name=""/>
        <dsp:cNvSpPr/>
      </dsp:nvSpPr>
      <dsp:spPr>
        <a:xfrm>
          <a:off x="3343483" y="2835155"/>
          <a:ext cx="531494" cy="531494"/>
        </a:xfrm>
        <a:prstGeom prst="ellipse">
          <a:avLst/>
        </a:prstGeom>
        <a:blipFill rotWithShape="0">
          <a:blip xmlns:r="http://schemas.openxmlformats.org/officeDocument/2006/relationships" r:embed="rId4"/>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4E3142-4D87-4E46-A423-80C4F9A4A6F9}">
      <dsp:nvSpPr>
        <dsp:cNvPr id="0" name=""/>
        <dsp:cNvSpPr/>
      </dsp:nvSpPr>
      <dsp:spPr>
        <a:xfrm>
          <a:off x="6987487" y="0"/>
          <a:ext cx="2937814" cy="889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40640" rIns="40640" bIns="40640" numCol="1" spcCol="1270" anchor="ctr" anchorCtr="0">
          <a:noAutofit/>
        </a:bodyPr>
        <a:lstStyle/>
        <a:p>
          <a:pPr marL="0" lvl="0" indent="0" algn="l" defTabSz="1422400">
            <a:lnSpc>
              <a:spcPct val="90000"/>
            </a:lnSpc>
            <a:spcBef>
              <a:spcPct val="0"/>
            </a:spcBef>
            <a:spcAft>
              <a:spcPct val="35000"/>
            </a:spcAft>
            <a:buNone/>
          </a:pPr>
          <a:r>
            <a:rPr lang="en-US" sz="3200" kern="1200" dirty="0"/>
            <a:t>Bishop</a:t>
          </a:r>
          <a:endParaRPr lang="en-US" sz="2800" kern="1200" dirty="0"/>
        </a:p>
      </dsp:txBody>
      <dsp:txXfrm>
        <a:off x="6987487" y="0"/>
        <a:ext cx="2937814" cy="889959"/>
      </dsp:txXfrm>
    </dsp:sp>
    <dsp:sp modelId="{44E25FED-28CE-4D7A-AB27-F28C74BB5A8C}">
      <dsp:nvSpPr>
        <dsp:cNvPr id="0" name=""/>
        <dsp:cNvSpPr/>
      </dsp:nvSpPr>
      <dsp:spPr>
        <a:xfrm flipV="1">
          <a:off x="5629836" y="401005"/>
          <a:ext cx="1352855" cy="45720"/>
        </a:xfrm>
        <a:prstGeom prst="line">
          <a:avLst/>
        </a:prstGeom>
        <a:solidFill>
          <a:schemeClr val="accent3">
            <a:hueOff val="0"/>
            <a:satOff val="0"/>
            <a:lumOff val="0"/>
            <a:alphaOff val="0"/>
          </a:schemeClr>
        </a:solidFill>
        <a:ln w="15875"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AB9D05-8BA0-4493-9109-1312BA1A3C51}">
      <dsp:nvSpPr>
        <dsp:cNvPr id="0" name=""/>
        <dsp:cNvSpPr/>
      </dsp:nvSpPr>
      <dsp:spPr>
        <a:xfrm rot="5400000">
          <a:off x="3286736" y="738014"/>
          <a:ext cx="2629565" cy="2046596"/>
        </a:xfrm>
        <a:prstGeom prst="line">
          <a:avLst/>
        </a:prstGeom>
        <a:solidFill>
          <a:schemeClr val="accent3">
            <a:hueOff val="0"/>
            <a:satOff val="0"/>
            <a:lumOff val="0"/>
            <a:alphaOff val="0"/>
          </a:schemeClr>
        </a:solidFill>
        <a:ln w="15875"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530164-701A-4491-AA51-8EDFE439EBD8}">
      <dsp:nvSpPr>
        <dsp:cNvPr id="0" name=""/>
        <dsp:cNvSpPr/>
      </dsp:nvSpPr>
      <dsp:spPr>
        <a:xfrm>
          <a:off x="6078836" y="820377"/>
          <a:ext cx="4736958" cy="165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t" anchorCtr="0">
          <a:noAutofit/>
        </a:bodyPr>
        <a:lstStyle/>
        <a:p>
          <a:pPr marL="0" lvl="0" indent="0" algn="l" defTabSz="1244600">
            <a:lnSpc>
              <a:spcPct val="90000"/>
            </a:lnSpc>
            <a:spcBef>
              <a:spcPct val="0"/>
            </a:spcBef>
            <a:spcAft>
              <a:spcPct val="35000"/>
            </a:spcAft>
            <a:buNone/>
          </a:pPr>
          <a:r>
            <a:rPr lang="en-US" sz="2800" kern="1200" dirty="0"/>
            <a:t>Key Offices / Contacts </a:t>
          </a:r>
        </a:p>
        <a:p>
          <a:pPr marL="171450" lvl="1" indent="-171450" algn="l" defTabSz="800100">
            <a:lnSpc>
              <a:spcPct val="90000"/>
            </a:lnSpc>
            <a:spcBef>
              <a:spcPct val="0"/>
            </a:spcBef>
            <a:spcAft>
              <a:spcPct val="15000"/>
            </a:spcAft>
            <a:buChar char="•"/>
          </a:pPr>
          <a:r>
            <a:rPr lang="en-US" sz="1800" kern="1200" dirty="0"/>
            <a:t>Synod: Vicar General / Evangelization</a:t>
          </a:r>
        </a:p>
        <a:p>
          <a:pPr marL="171450" lvl="1" indent="-171450" algn="l" defTabSz="800100">
            <a:lnSpc>
              <a:spcPct val="90000"/>
            </a:lnSpc>
            <a:spcBef>
              <a:spcPct val="0"/>
            </a:spcBef>
            <a:spcAft>
              <a:spcPct val="15000"/>
            </a:spcAft>
            <a:buChar char="•"/>
          </a:pPr>
          <a:r>
            <a:rPr lang="en-US" sz="1800" i="1" kern="1200" dirty="0" err="1"/>
            <a:t>Laudato</a:t>
          </a:r>
          <a:r>
            <a:rPr lang="en-US" sz="1800" i="1" kern="1200" dirty="0"/>
            <a:t> Si’</a:t>
          </a:r>
          <a:r>
            <a:rPr lang="en-US" sz="1800" kern="1200" dirty="0"/>
            <a:t>: Social Action</a:t>
          </a:r>
        </a:p>
        <a:p>
          <a:pPr marL="171450" lvl="1" indent="-171450" algn="l" defTabSz="800100">
            <a:lnSpc>
              <a:spcPct val="90000"/>
            </a:lnSpc>
            <a:spcBef>
              <a:spcPct val="0"/>
            </a:spcBef>
            <a:spcAft>
              <a:spcPct val="15000"/>
            </a:spcAft>
            <a:buChar char="•"/>
          </a:pPr>
          <a:r>
            <a:rPr lang="en-US" sz="1800" kern="1200" dirty="0"/>
            <a:t>Eucharistic Revival: Liturgy</a:t>
          </a:r>
        </a:p>
      </dsp:txBody>
      <dsp:txXfrm>
        <a:off x="6078836" y="820377"/>
        <a:ext cx="4736958" cy="1651185"/>
      </dsp:txXfrm>
    </dsp:sp>
    <dsp:sp modelId="{5F93912B-6C3B-48DD-848F-367DFE8114DF}">
      <dsp:nvSpPr>
        <dsp:cNvPr id="0" name=""/>
        <dsp:cNvSpPr/>
      </dsp:nvSpPr>
      <dsp:spPr>
        <a:xfrm>
          <a:off x="5624817" y="1334938"/>
          <a:ext cx="465135" cy="0"/>
        </a:xfrm>
        <a:prstGeom prst="line">
          <a:avLst/>
        </a:prstGeom>
        <a:solidFill>
          <a:schemeClr val="accent3">
            <a:hueOff val="0"/>
            <a:satOff val="0"/>
            <a:lumOff val="0"/>
            <a:alphaOff val="0"/>
          </a:schemeClr>
        </a:solidFill>
        <a:ln w="15875"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AEFB13-D04C-49BB-AE3F-DDC5E38D0605}">
      <dsp:nvSpPr>
        <dsp:cNvPr id="0" name=""/>
        <dsp:cNvSpPr/>
      </dsp:nvSpPr>
      <dsp:spPr>
        <a:xfrm rot="5400000">
          <a:off x="3741949" y="1613399"/>
          <a:ext cx="2159468" cy="1603166"/>
        </a:xfrm>
        <a:prstGeom prst="line">
          <a:avLst/>
        </a:prstGeom>
        <a:solidFill>
          <a:schemeClr val="accent3">
            <a:hueOff val="0"/>
            <a:satOff val="0"/>
            <a:lumOff val="0"/>
            <a:alphaOff val="0"/>
          </a:schemeClr>
        </a:solidFill>
        <a:ln w="15875"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58834E-7734-4F03-B90D-BAFC74FC5449}">
      <dsp:nvSpPr>
        <dsp:cNvPr id="0" name=""/>
        <dsp:cNvSpPr/>
      </dsp:nvSpPr>
      <dsp:spPr>
        <a:xfrm>
          <a:off x="6713885" y="2323265"/>
          <a:ext cx="4282632" cy="2619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t" anchorCtr="0">
          <a:noAutofit/>
        </a:bodyPr>
        <a:lstStyle/>
        <a:p>
          <a:pPr marL="0" lvl="0" indent="0" algn="l" defTabSz="1244600">
            <a:lnSpc>
              <a:spcPct val="90000"/>
            </a:lnSpc>
            <a:spcBef>
              <a:spcPct val="0"/>
            </a:spcBef>
            <a:spcAft>
              <a:spcPct val="35000"/>
            </a:spcAft>
            <a:buNone/>
          </a:pPr>
          <a:r>
            <a:rPr lang="en-US" sz="2800" kern="1200" dirty="0"/>
            <a:t>Other Offices</a:t>
          </a:r>
        </a:p>
        <a:p>
          <a:pPr marL="171450" lvl="1" indent="-171450" algn="l" defTabSz="800100">
            <a:lnSpc>
              <a:spcPct val="90000"/>
            </a:lnSpc>
            <a:spcBef>
              <a:spcPct val="0"/>
            </a:spcBef>
            <a:spcAft>
              <a:spcPct val="15000"/>
            </a:spcAft>
            <a:buChar char="•"/>
          </a:pPr>
          <a:r>
            <a:rPr lang="en-US" sz="1800" kern="1200" dirty="0"/>
            <a:t>Faith Formation</a:t>
          </a:r>
        </a:p>
        <a:p>
          <a:pPr marL="342900" lvl="2" indent="-171450" algn="l" defTabSz="800100">
            <a:lnSpc>
              <a:spcPct val="90000"/>
            </a:lnSpc>
            <a:spcBef>
              <a:spcPct val="0"/>
            </a:spcBef>
            <a:spcAft>
              <a:spcPct val="15000"/>
            </a:spcAft>
            <a:buChar char="•"/>
          </a:pPr>
          <a:r>
            <a:rPr lang="en-US" sz="1800" kern="1200" dirty="0"/>
            <a:t>incl. Marriage &amp; Family Ministry</a:t>
          </a:r>
        </a:p>
        <a:p>
          <a:pPr marL="171450" lvl="1" indent="-171450" algn="l" defTabSz="800100">
            <a:lnSpc>
              <a:spcPct val="90000"/>
            </a:lnSpc>
            <a:spcBef>
              <a:spcPct val="0"/>
            </a:spcBef>
            <a:spcAft>
              <a:spcPct val="15000"/>
            </a:spcAft>
            <a:buChar char="•"/>
          </a:pPr>
          <a:r>
            <a:rPr lang="en-US" sz="1800" kern="1200" dirty="0"/>
            <a:t>Schools</a:t>
          </a:r>
        </a:p>
        <a:p>
          <a:pPr marL="171450" lvl="1" indent="-171450" algn="l" defTabSz="800100">
            <a:lnSpc>
              <a:spcPct val="90000"/>
            </a:lnSpc>
            <a:spcBef>
              <a:spcPct val="0"/>
            </a:spcBef>
            <a:spcAft>
              <a:spcPct val="15000"/>
            </a:spcAft>
            <a:buChar char="•"/>
          </a:pPr>
          <a:r>
            <a:rPr lang="en-US" sz="1800" kern="1200" dirty="0"/>
            <a:t>Multicultural Ministry</a:t>
          </a:r>
        </a:p>
        <a:p>
          <a:pPr marL="171450" lvl="1" indent="-171450" algn="l" defTabSz="800100">
            <a:lnSpc>
              <a:spcPct val="90000"/>
            </a:lnSpc>
            <a:spcBef>
              <a:spcPct val="0"/>
            </a:spcBef>
            <a:spcAft>
              <a:spcPct val="15000"/>
            </a:spcAft>
            <a:buChar char="•"/>
          </a:pPr>
          <a:r>
            <a:rPr lang="en-US" sz="1800" kern="1200" dirty="0"/>
            <a:t>Diaconate</a:t>
          </a:r>
        </a:p>
        <a:p>
          <a:pPr marL="171450" lvl="1" indent="-171450" algn="l" defTabSz="800100">
            <a:lnSpc>
              <a:spcPct val="90000"/>
            </a:lnSpc>
            <a:spcBef>
              <a:spcPct val="0"/>
            </a:spcBef>
            <a:spcAft>
              <a:spcPct val="15000"/>
            </a:spcAft>
            <a:buChar char="•"/>
          </a:pPr>
          <a:r>
            <a:rPr lang="en-US" sz="1800" kern="1200" dirty="0"/>
            <a:t>Communication / Chancellor</a:t>
          </a:r>
        </a:p>
        <a:p>
          <a:pPr marL="171450" lvl="1" indent="-171450" algn="l" defTabSz="800100">
            <a:lnSpc>
              <a:spcPct val="90000"/>
            </a:lnSpc>
            <a:spcBef>
              <a:spcPct val="0"/>
            </a:spcBef>
            <a:spcAft>
              <a:spcPct val="15000"/>
            </a:spcAft>
            <a:buChar char="•"/>
          </a:pPr>
          <a:r>
            <a:rPr lang="en-US" sz="1800" i="1" kern="1200" dirty="0"/>
            <a:t>The Catholic Messenger</a:t>
          </a:r>
        </a:p>
      </dsp:txBody>
      <dsp:txXfrm>
        <a:off x="6713885" y="2323265"/>
        <a:ext cx="4282632" cy="2619897"/>
      </dsp:txXfrm>
    </dsp:sp>
    <dsp:sp modelId="{3A746652-66A4-4351-AEA9-6AC1E1DEE3D6}">
      <dsp:nvSpPr>
        <dsp:cNvPr id="0" name=""/>
        <dsp:cNvSpPr/>
      </dsp:nvSpPr>
      <dsp:spPr>
        <a:xfrm>
          <a:off x="6291328" y="3575785"/>
          <a:ext cx="465135" cy="0"/>
        </a:xfrm>
        <a:prstGeom prst="line">
          <a:avLst/>
        </a:prstGeom>
        <a:solidFill>
          <a:schemeClr val="accent3">
            <a:hueOff val="0"/>
            <a:satOff val="0"/>
            <a:lumOff val="0"/>
            <a:alphaOff val="0"/>
          </a:schemeClr>
        </a:solidFill>
        <a:ln w="15875"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845C4F-0BC6-43C1-A453-C9E1A18106D4}">
      <dsp:nvSpPr>
        <dsp:cNvPr id="0" name=""/>
        <dsp:cNvSpPr/>
      </dsp:nvSpPr>
      <dsp:spPr>
        <a:xfrm rot="5400000">
          <a:off x="4846154" y="2672697"/>
          <a:ext cx="528965" cy="2321162"/>
        </a:xfrm>
        <a:prstGeom prst="line">
          <a:avLst/>
        </a:prstGeom>
        <a:solidFill>
          <a:schemeClr val="accent3">
            <a:hueOff val="0"/>
            <a:satOff val="0"/>
            <a:lumOff val="0"/>
            <a:alphaOff val="0"/>
          </a:schemeClr>
        </a:solidFill>
        <a:ln w="15875"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D65C22-7B02-489A-B30D-00099955CB62}">
      <dsp:nvSpPr>
        <dsp:cNvPr id="0" name=""/>
        <dsp:cNvSpPr/>
      </dsp:nvSpPr>
      <dsp:spPr>
        <a:xfrm>
          <a:off x="0" y="3047318"/>
          <a:ext cx="1482535" cy="889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Whole Chancery</a:t>
          </a:r>
        </a:p>
      </dsp:txBody>
      <dsp:txXfrm>
        <a:off x="0" y="3047318"/>
        <a:ext cx="1482535" cy="889959"/>
      </dsp:txXfrm>
    </dsp:sp>
    <dsp:sp modelId="{17A85FDD-F3DB-4F14-8992-1DF89E4039AE}">
      <dsp:nvSpPr>
        <dsp:cNvPr id="0" name=""/>
        <dsp:cNvSpPr/>
      </dsp:nvSpPr>
      <dsp:spPr>
        <a:xfrm>
          <a:off x="1204188" y="3478192"/>
          <a:ext cx="465135" cy="0"/>
        </a:xfrm>
        <a:prstGeom prst="line">
          <a:avLst/>
        </a:prstGeom>
        <a:solidFill>
          <a:schemeClr val="accent3">
            <a:hueOff val="0"/>
            <a:satOff val="0"/>
            <a:lumOff val="0"/>
            <a:alphaOff val="0"/>
          </a:schemeClr>
        </a:solidFill>
        <a:ln w="15875"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41143D-A68C-4590-B71B-64F77CD8178E}">
      <dsp:nvSpPr>
        <dsp:cNvPr id="0" name=""/>
        <dsp:cNvSpPr/>
      </dsp:nvSpPr>
      <dsp:spPr>
        <a:xfrm rot="16200000" flipH="1">
          <a:off x="1794305" y="3329611"/>
          <a:ext cx="1050502" cy="1335347"/>
        </a:xfrm>
        <a:prstGeom prst="line">
          <a:avLst/>
        </a:prstGeom>
        <a:solidFill>
          <a:schemeClr val="accent3">
            <a:hueOff val="0"/>
            <a:satOff val="0"/>
            <a:lumOff val="0"/>
            <a:alphaOff val="0"/>
          </a:schemeClr>
        </a:solidFill>
        <a:ln w="15875"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689DC-AC03-45AE-826A-E5EB33483675}">
      <dsp:nvSpPr>
        <dsp:cNvPr id="0" name=""/>
        <dsp:cNvSpPr/>
      </dsp:nvSpPr>
      <dsp:spPr>
        <a:xfrm>
          <a:off x="2085041" y="57903"/>
          <a:ext cx="2779356" cy="2779356"/>
        </a:xfrm>
        <a:prstGeom prst="ellipse">
          <a:avLst/>
        </a:prstGeom>
        <a:solidFill>
          <a:srgbClr val="C0CF3A">
            <a:alpha val="49804"/>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dirty="0"/>
            <a:t>Eucharistic Revival</a:t>
          </a:r>
        </a:p>
      </dsp:txBody>
      <dsp:txXfrm>
        <a:off x="2455622" y="544290"/>
        <a:ext cx="2038194" cy="1250710"/>
      </dsp:txXfrm>
    </dsp:sp>
    <dsp:sp modelId="{3ACDA5E2-071C-4D59-9B6F-2A13C8BACE34}">
      <dsp:nvSpPr>
        <dsp:cNvPr id="0" name=""/>
        <dsp:cNvSpPr/>
      </dsp:nvSpPr>
      <dsp:spPr>
        <a:xfrm>
          <a:off x="3087926" y="1795001"/>
          <a:ext cx="2779356" cy="2779356"/>
        </a:xfrm>
        <a:prstGeom prst="ellipse">
          <a:avLst/>
        </a:prstGeom>
        <a:solidFill>
          <a:srgbClr val="1FBB16">
            <a:alpha val="49804"/>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i="1" kern="1200" dirty="0" err="1"/>
            <a:t>Laudato</a:t>
          </a:r>
          <a:r>
            <a:rPr lang="en-US" sz="3300" i="1" kern="1200" dirty="0"/>
            <a:t> Si’</a:t>
          </a:r>
        </a:p>
      </dsp:txBody>
      <dsp:txXfrm>
        <a:off x="3937946" y="2513001"/>
        <a:ext cx="1667613" cy="1528646"/>
      </dsp:txXfrm>
    </dsp:sp>
    <dsp:sp modelId="{43D10A6E-41BC-4D78-83AD-F5ECBB79EFA8}">
      <dsp:nvSpPr>
        <dsp:cNvPr id="0" name=""/>
        <dsp:cNvSpPr/>
      </dsp:nvSpPr>
      <dsp:spPr>
        <a:xfrm>
          <a:off x="1082157" y="1795001"/>
          <a:ext cx="2779356" cy="2779356"/>
        </a:xfrm>
        <a:prstGeom prst="ellipse">
          <a:avLst/>
        </a:prstGeom>
        <a:solidFill>
          <a:srgbClr val="029676">
            <a:alpha val="49804"/>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dirty="0"/>
            <a:t>Synod</a:t>
          </a:r>
        </a:p>
      </dsp:txBody>
      <dsp:txXfrm>
        <a:off x="1343879" y="2513001"/>
        <a:ext cx="1667613" cy="15286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E4AF3-5028-4E91-AE97-2A6B53991D9E}">
      <dsp:nvSpPr>
        <dsp:cNvPr id="0" name=""/>
        <dsp:cNvSpPr/>
      </dsp:nvSpPr>
      <dsp:spPr>
        <a:xfrm>
          <a:off x="900459" y="336348"/>
          <a:ext cx="4346659" cy="4346659"/>
        </a:xfrm>
        <a:prstGeom prst="pie">
          <a:avLst>
            <a:gd name="adj1" fmla="val 16200000"/>
            <a:gd name="adj2" fmla="val 1800000"/>
          </a:avLst>
        </a:prstGeom>
        <a:gradFill rotWithShape="0">
          <a:gsLst>
            <a:gs pos="0">
              <a:schemeClr val="accent1">
                <a:shade val="50000"/>
                <a:hueOff val="0"/>
                <a:satOff val="0"/>
                <a:lumOff val="0"/>
                <a:alphaOff val="0"/>
                <a:tint val="96000"/>
                <a:lumMod val="104000"/>
              </a:schemeClr>
            </a:gs>
            <a:gs pos="100000">
              <a:schemeClr val="accent1">
                <a:shade val="50000"/>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1" kern="1200" dirty="0">
              <a:solidFill>
                <a:srgbClr val="7030A0"/>
              </a:solidFill>
              <a:sym typeface="Wingdings" pitchFamily="2" charset="2"/>
            </a:rPr>
            <a:t>TRANS-FORMATION</a:t>
          </a:r>
          <a:endParaRPr kumimoji="0" lang="en-US" altLang="en-US" sz="1800" b="1" i="0" u="none" strike="noStrike" kern="1200" cap="none" normalizeH="0" baseline="0" dirty="0">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a:ln/>
              <a:effectLst/>
              <a:latin typeface="Arial" panose="020B0604020202020204" pitchFamily="34" charset="0"/>
            </a:rPr>
            <a:t>Reception</a:t>
          </a:r>
        </a:p>
      </dsp:txBody>
      <dsp:txXfrm>
        <a:off x="3191252" y="1257426"/>
        <a:ext cx="1552378" cy="1293648"/>
      </dsp:txXfrm>
    </dsp:sp>
    <dsp:sp modelId="{2E11702D-786B-4B84-B441-F4BA22CB0352}">
      <dsp:nvSpPr>
        <dsp:cNvPr id="0" name=""/>
        <dsp:cNvSpPr/>
      </dsp:nvSpPr>
      <dsp:spPr>
        <a:xfrm>
          <a:off x="810939" y="491586"/>
          <a:ext cx="4346659" cy="4346659"/>
        </a:xfrm>
        <a:prstGeom prst="pie">
          <a:avLst>
            <a:gd name="adj1" fmla="val 1800000"/>
            <a:gd name="adj2" fmla="val 9000000"/>
          </a:avLst>
        </a:prstGeom>
        <a:gradFill rotWithShape="0">
          <a:gsLst>
            <a:gs pos="0">
              <a:schemeClr val="accent1">
                <a:shade val="50000"/>
                <a:hueOff val="-502427"/>
                <a:satOff val="-13803"/>
                <a:lumOff val="31747"/>
                <a:alphaOff val="0"/>
                <a:tint val="96000"/>
                <a:lumMod val="104000"/>
              </a:schemeClr>
            </a:gs>
            <a:gs pos="100000">
              <a:schemeClr val="accent1">
                <a:shade val="50000"/>
                <a:hueOff val="-502427"/>
                <a:satOff val="-13803"/>
                <a:lumOff val="31747"/>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a:ln/>
              <a:solidFill>
                <a:srgbClr val="FF0066"/>
              </a:solidFill>
              <a:effectLst/>
              <a:latin typeface="Arial" panose="020B0604020202020204" pitchFamily="34" charset="0"/>
            </a:rPr>
            <a:t>SACRIFICE</a:t>
          </a:r>
          <a:endParaRPr kumimoji="0" lang="en-US" altLang="en-US" sz="2000" b="1" i="0" u="none" strike="noStrike" kern="1200" cap="none" normalizeH="0" baseline="0" dirty="0">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a:ln/>
              <a:effectLst/>
              <a:latin typeface="Arial" panose="020B0604020202020204" pitchFamily="34" charset="0"/>
            </a:rPr>
            <a:t>Return-Gift</a:t>
          </a:r>
          <a:endParaRPr kumimoji="0" lang="en-US" altLang="en-US" sz="2000" b="0" i="0" u="none" strike="noStrike" kern="1200" cap="none" normalizeH="0" baseline="0" dirty="0">
            <a:ln/>
            <a:effectLst/>
            <a:latin typeface="Arial" panose="020B0604020202020204" pitchFamily="34" charset="0"/>
          </a:endParaRPr>
        </a:p>
      </dsp:txBody>
      <dsp:txXfrm>
        <a:off x="1845858" y="3311740"/>
        <a:ext cx="2328567" cy="1138410"/>
      </dsp:txXfrm>
    </dsp:sp>
    <dsp:sp modelId="{17BC115C-F69A-4957-88AB-F4ECECB7659A}">
      <dsp:nvSpPr>
        <dsp:cNvPr id="0" name=""/>
        <dsp:cNvSpPr/>
      </dsp:nvSpPr>
      <dsp:spPr>
        <a:xfrm>
          <a:off x="721418" y="336348"/>
          <a:ext cx="4346659" cy="4346659"/>
        </a:xfrm>
        <a:prstGeom prst="pie">
          <a:avLst>
            <a:gd name="adj1" fmla="val 9000000"/>
            <a:gd name="adj2" fmla="val 16200000"/>
          </a:avLst>
        </a:prstGeom>
        <a:gradFill rotWithShape="0">
          <a:gsLst>
            <a:gs pos="0">
              <a:schemeClr val="accent1">
                <a:shade val="50000"/>
                <a:hueOff val="-502427"/>
                <a:satOff val="-13803"/>
                <a:lumOff val="31747"/>
                <a:alphaOff val="0"/>
                <a:tint val="96000"/>
                <a:lumMod val="104000"/>
              </a:schemeClr>
            </a:gs>
            <a:gs pos="100000">
              <a:schemeClr val="accent1">
                <a:shade val="50000"/>
                <a:hueOff val="-502427"/>
                <a:satOff val="-13803"/>
                <a:lumOff val="31747"/>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kern="1200" cap="none" normalizeH="0" baseline="0" dirty="0">
              <a:ln/>
              <a:solidFill>
                <a:srgbClr val="FF0000"/>
              </a:solidFill>
              <a:effectLst/>
              <a:latin typeface="Arial" panose="020B0604020202020204" pitchFamily="34" charset="0"/>
            </a:rPr>
            <a:t>ENCOUNTER</a:t>
          </a:r>
          <a:endParaRPr kumimoji="0" lang="en-US" altLang="en-US" sz="1800" b="1" i="0" u="none" strike="noStrike" kern="1200" cap="none" normalizeH="0" baseline="0" dirty="0">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kern="1200" cap="none" normalizeH="0" baseline="0" dirty="0">
              <a:ln/>
              <a:effectLst/>
              <a:latin typeface="Arial" panose="020B0604020202020204" pitchFamily="34" charset="0"/>
            </a:rPr>
            <a:t>Gift</a:t>
          </a:r>
        </a:p>
      </dsp:txBody>
      <dsp:txXfrm>
        <a:off x="1224906" y="1257426"/>
        <a:ext cx="1552378" cy="1293648"/>
      </dsp:txXfrm>
    </dsp:sp>
    <dsp:sp modelId="{B1DBF25A-4B76-424C-B643-5BC3F0C323E5}">
      <dsp:nvSpPr>
        <dsp:cNvPr id="0" name=""/>
        <dsp:cNvSpPr/>
      </dsp:nvSpPr>
      <dsp:spPr>
        <a:xfrm>
          <a:off x="631739" y="67269"/>
          <a:ext cx="4884817" cy="4884817"/>
        </a:xfrm>
        <a:prstGeom prst="circularArrow">
          <a:avLst>
            <a:gd name="adj1" fmla="val 5085"/>
            <a:gd name="adj2" fmla="val 327528"/>
            <a:gd name="adj3" fmla="val 1472472"/>
            <a:gd name="adj4" fmla="val 16199432"/>
            <a:gd name="adj5" fmla="val 5932"/>
          </a:avLst>
        </a:prstGeom>
        <a:gradFill rotWithShape="0">
          <a:gsLst>
            <a:gs pos="0">
              <a:schemeClr val="accent1">
                <a:shade val="90000"/>
                <a:hueOff val="0"/>
                <a:satOff val="0"/>
                <a:lumOff val="0"/>
                <a:alphaOff val="0"/>
                <a:tint val="96000"/>
                <a:lumMod val="104000"/>
              </a:schemeClr>
            </a:gs>
            <a:gs pos="100000">
              <a:schemeClr val="accent1">
                <a:shade val="90000"/>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4FED99F-4A99-4850-89B5-AB92544E7B10}">
      <dsp:nvSpPr>
        <dsp:cNvPr id="0" name=""/>
        <dsp:cNvSpPr/>
      </dsp:nvSpPr>
      <dsp:spPr>
        <a:xfrm>
          <a:off x="541860" y="222232"/>
          <a:ext cx="4884817" cy="4884817"/>
        </a:xfrm>
        <a:prstGeom prst="circularArrow">
          <a:avLst>
            <a:gd name="adj1" fmla="val 5085"/>
            <a:gd name="adj2" fmla="val 327528"/>
            <a:gd name="adj3" fmla="val 8671970"/>
            <a:gd name="adj4" fmla="val 1800502"/>
            <a:gd name="adj5" fmla="val 5932"/>
          </a:avLst>
        </a:prstGeom>
        <a:gradFill rotWithShape="0">
          <a:gsLst>
            <a:gs pos="0">
              <a:schemeClr val="accent1">
                <a:shade val="90000"/>
                <a:hueOff val="-516777"/>
                <a:satOff val="-12216"/>
                <a:lumOff val="25595"/>
                <a:alphaOff val="0"/>
                <a:tint val="96000"/>
                <a:lumMod val="104000"/>
              </a:schemeClr>
            </a:gs>
            <a:gs pos="100000">
              <a:schemeClr val="accent1">
                <a:shade val="90000"/>
                <a:hueOff val="-516777"/>
                <a:satOff val="-12216"/>
                <a:lumOff val="25595"/>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D8D8B8F-9D3D-4A58-9944-05EFB2B75B0D}">
      <dsp:nvSpPr>
        <dsp:cNvPr id="0" name=""/>
        <dsp:cNvSpPr/>
      </dsp:nvSpPr>
      <dsp:spPr>
        <a:xfrm>
          <a:off x="451980" y="67269"/>
          <a:ext cx="4884817" cy="4884817"/>
        </a:xfrm>
        <a:prstGeom prst="circularArrow">
          <a:avLst>
            <a:gd name="adj1" fmla="val 5085"/>
            <a:gd name="adj2" fmla="val 327528"/>
            <a:gd name="adj3" fmla="val 15873039"/>
            <a:gd name="adj4" fmla="val 9000000"/>
            <a:gd name="adj5" fmla="val 5932"/>
          </a:avLst>
        </a:prstGeom>
        <a:gradFill rotWithShape="0">
          <a:gsLst>
            <a:gs pos="0">
              <a:schemeClr val="accent1">
                <a:shade val="90000"/>
                <a:hueOff val="-516777"/>
                <a:satOff val="-12216"/>
                <a:lumOff val="25595"/>
                <a:alphaOff val="0"/>
                <a:tint val="96000"/>
                <a:lumMod val="104000"/>
              </a:schemeClr>
            </a:gs>
            <a:gs pos="100000">
              <a:schemeClr val="accent1">
                <a:shade val="90000"/>
                <a:hueOff val="-516777"/>
                <a:satOff val="-12216"/>
                <a:lumOff val="25595"/>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271B4-0750-42BA-842C-43FCD009725B}">
      <dsp:nvSpPr>
        <dsp:cNvPr id="0" name=""/>
        <dsp:cNvSpPr/>
      </dsp:nvSpPr>
      <dsp:spPr>
        <a:xfrm>
          <a:off x="2404532" y="85724"/>
          <a:ext cx="4114799" cy="4114799"/>
        </a:xfrm>
        <a:prstGeom prst="ellipse">
          <a:avLst/>
        </a:prstGeom>
        <a:solidFill>
          <a:srgbClr val="4AB5C4">
            <a:alpha val="50196"/>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kern="1200" cap="none" normalizeH="0" baseline="0" dirty="0">
              <a:ln/>
              <a:effectLst/>
              <a:latin typeface="Arial" panose="020B0604020202020204" pitchFamily="34" charset="0"/>
            </a:rPr>
            <a:t>“A Mystery to be Celebrated”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kern="1200" cap="none" normalizeH="0" baseline="0" dirty="0">
              <a:ln/>
              <a:effectLst/>
              <a:latin typeface="Arial" panose="020B0604020202020204" pitchFamily="34" charset="0"/>
            </a:rPr>
            <a:t>We are baptized into Christ’s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kern="1200" cap="none" normalizeH="0" baseline="0" dirty="0">
              <a:ln/>
              <a:effectLst/>
              <a:latin typeface="Arial" panose="020B0604020202020204" pitchFamily="34" charset="0"/>
            </a:rPr>
            <a:t>Priestly Ministry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kern="1200" cap="none" normalizeH="0" baseline="0" dirty="0">
              <a:ln/>
              <a:effectLst/>
              <a:latin typeface="Arial" panose="020B0604020202020204" pitchFamily="34" charset="0"/>
            </a:rPr>
            <a:t>LEX ORANDI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kern="1200" cap="none" normalizeH="0" baseline="0" dirty="0">
              <a:ln/>
              <a:effectLst/>
              <a:latin typeface="Arial" panose="020B0604020202020204" pitchFamily="34" charset="0"/>
            </a:rPr>
            <a:t>-Beauty-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kern="1200" cap="none" normalizeH="0" baseline="0" dirty="0">
              <a:ln/>
              <a:effectLst/>
              <a:latin typeface="Arial" panose="020B0604020202020204" pitchFamily="34" charset="0"/>
            </a:rPr>
            <a:t>&gt;Sacrament&lt;</a:t>
          </a:r>
        </a:p>
      </dsp:txBody>
      <dsp:txXfrm>
        <a:off x="2953172" y="805814"/>
        <a:ext cx="3017519" cy="1851659"/>
      </dsp:txXfrm>
    </dsp:sp>
    <dsp:sp modelId="{9B904F89-A48C-4FDA-B69F-AA6DD136EDF3}">
      <dsp:nvSpPr>
        <dsp:cNvPr id="0" name=""/>
        <dsp:cNvSpPr/>
      </dsp:nvSpPr>
      <dsp:spPr>
        <a:xfrm>
          <a:off x="3889289" y="2657474"/>
          <a:ext cx="4114799" cy="4114799"/>
        </a:xfrm>
        <a:prstGeom prst="ellipse">
          <a:avLst/>
        </a:prstGeom>
        <a:solidFill>
          <a:srgbClr val="22A5C2">
            <a:alpha val="49804"/>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kern="1200" cap="none" normalizeH="0" baseline="0" dirty="0">
              <a:ln/>
              <a:effectLst/>
              <a:latin typeface="Arial" panose="020B0604020202020204" pitchFamily="34" charset="0"/>
            </a:rPr>
            <a:t>“A Mystery to be Lived”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kern="1200" cap="none" normalizeH="0" baseline="0" dirty="0">
              <a:ln/>
              <a:effectLst/>
              <a:latin typeface="Arial" panose="020B0604020202020204" pitchFamily="34" charset="0"/>
            </a:rPr>
            <a:t>We are baptized onto Christ’s</a:t>
          </a:r>
          <a:endParaRPr kumimoji="0" lang="en-US" altLang="en-US" sz="1800" b="0" i="0" u="none" strike="noStrike" kern="1200" cap="none" normalizeH="0" baseline="0" dirty="0">
            <a:ln/>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kern="1200" cap="none" normalizeH="0" baseline="0" dirty="0">
              <a:ln/>
              <a:effectLst/>
              <a:latin typeface="Arial" panose="020B0604020202020204" pitchFamily="34" charset="0"/>
            </a:rPr>
            <a:t>Royal Ministry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kern="1200" cap="none" normalizeH="0" baseline="0" dirty="0">
              <a:ln/>
              <a:effectLst/>
              <a:latin typeface="Arial" panose="020B0604020202020204" pitchFamily="34" charset="0"/>
            </a:rPr>
            <a:t>LEX VIVENDI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kern="1200" cap="none" normalizeH="0" baseline="0" dirty="0">
              <a:ln/>
              <a:effectLst/>
              <a:latin typeface="Arial" panose="020B0604020202020204" pitchFamily="34" charset="0"/>
            </a:rPr>
            <a:t>-Goodness-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kern="1200" cap="none" normalizeH="0" baseline="0" dirty="0">
              <a:ln/>
              <a:effectLst/>
              <a:latin typeface="Arial" panose="020B0604020202020204" pitchFamily="34" charset="0"/>
            </a:rPr>
            <a:t>&gt;Ethics&lt;</a:t>
          </a:r>
        </a:p>
      </dsp:txBody>
      <dsp:txXfrm>
        <a:off x="5147732" y="3720464"/>
        <a:ext cx="2468879" cy="2263139"/>
      </dsp:txXfrm>
    </dsp:sp>
    <dsp:sp modelId="{BE1B9FC2-95A5-4D71-9201-46D253BBD980}">
      <dsp:nvSpPr>
        <dsp:cNvPr id="0" name=""/>
        <dsp:cNvSpPr/>
      </dsp:nvSpPr>
      <dsp:spPr>
        <a:xfrm>
          <a:off x="789336" y="2657474"/>
          <a:ext cx="4114799" cy="4114799"/>
        </a:xfrm>
        <a:prstGeom prst="ellipse">
          <a:avLst/>
        </a:prstGeom>
        <a:solidFill>
          <a:srgbClr val="0989B1">
            <a:alpha val="49804"/>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kern="1200" cap="none" normalizeH="0" baseline="0" dirty="0">
              <a:ln/>
              <a:effectLst/>
              <a:latin typeface="Arial" panose="020B0604020202020204" pitchFamily="34" charset="0"/>
            </a:rPr>
            <a:t>“A Mystery to be Believed”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kern="1200" cap="none" normalizeH="0" baseline="0" dirty="0">
              <a:ln/>
              <a:effectLst/>
              <a:latin typeface="Arial" panose="020B0604020202020204" pitchFamily="34" charset="0"/>
            </a:rPr>
            <a:t>We are baptized into Christ’s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kern="1200" cap="none" normalizeH="0" baseline="0" dirty="0">
              <a:ln/>
              <a:effectLst/>
              <a:latin typeface="Arial" panose="020B0604020202020204" pitchFamily="34" charset="0"/>
            </a:rPr>
            <a:t>Prophetic Ministry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kern="1200" cap="none" normalizeH="0" baseline="0" dirty="0">
              <a:ln/>
              <a:effectLst/>
              <a:latin typeface="Arial" panose="020B0604020202020204" pitchFamily="34" charset="0"/>
            </a:rPr>
            <a:t>LEX CREDENDI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kern="1200" cap="none" normalizeH="0" baseline="0" dirty="0">
              <a:ln/>
              <a:effectLst/>
              <a:latin typeface="Arial" panose="020B0604020202020204" pitchFamily="34" charset="0"/>
            </a:rPr>
            <a:t>-Truth-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kern="1200" cap="none" normalizeH="0" baseline="0" dirty="0">
              <a:ln/>
              <a:effectLst/>
              <a:latin typeface="Arial" panose="020B0604020202020204" pitchFamily="34" charset="0"/>
            </a:rPr>
            <a:t>&gt;Scripture&lt;</a:t>
          </a:r>
        </a:p>
      </dsp:txBody>
      <dsp:txXfrm>
        <a:off x="1176813" y="3720464"/>
        <a:ext cx="2468879" cy="22631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689DC-AC03-45AE-826A-E5EB33483675}">
      <dsp:nvSpPr>
        <dsp:cNvPr id="0" name=""/>
        <dsp:cNvSpPr/>
      </dsp:nvSpPr>
      <dsp:spPr>
        <a:xfrm>
          <a:off x="1704572" y="72613"/>
          <a:ext cx="3485431" cy="3485431"/>
        </a:xfrm>
        <a:prstGeom prst="ellipse">
          <a:avLst/>
        </a:prstGeom>
        <a:solidFill>
          <a:srgbClr val="C0CF3A">
            <a:alpha val="49804"/>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kern="1200" dirty="0"/>
            <a:t>Eucharistic Revival</a:t>
          </a:r>
        </a:p>
      </dsp:txBody>
      <dsp:txXfrm>
        <a:off x="2169296" y="682563"/>
        <a:ext cx="2555983" cy="1568444"/>
      </dsp:txXfrm>
    </dsp:sp>
    <dsp:sp modelId="{3ACDA5E2-071C-4D59-9B6F-2A13C8BACE34}">
      <dsp:nvSpPr>
        <dsp:cNvPr id="0" name=""/>
        <dsp:cNvSpPr/>
      </dsp:nvSpPr>
      <dsp:spPr>
        <a:xfrm>
          <a:off x="2962232" y="2251008"/>
          <a:ext cx="3485431" cy="3485431"/>
        </a:xfrm>
        <a:prstGeom prst="ellipse">
          <a:avLst/>
        </a:prstGeom>
        <a:solidFill>
          <a:srgbClr val="1FBB16">
            <a:alpha val="49804"/>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i="1" kern="1200" dirty="0" err="1"/>
            <a:t>Laudato</a:t>
          </a:r>
          <a:r>
            <a:rPr lang="en-US" sz="4200" i="1" kern="1200" dirty="0"/>
            <a:t> Si’</a:t>
          </a:r>
        </a:p>
      </dsp:txBody>
      <dsp:txXfrm>
        <a:off x="4028193" y="3151411"/>
        <a:ext cx="2091259" cy="1916987"/>
      </dsp:txXfrm>
    </dsp:sp>
    <dsp:sp modelId="{43D10A6E-41BC-4D78-83AD-F5ECBB79EFA8}">
      <dsp:nvSpPr>
        <dsp:cNvPr id="0" name=""/>
        <dsp:cNvSpPr/>
      </dsp:nvSpPr>
      <dsp:spPr>
        <a:xfrm>
          <a:off x="446912" y="2251008"/>
          <a:ext cx="3485431" cy="3485431"/>
        </a:xfrm>
        <a:prstGeom prst="ellipse">
          <a:avLst/>
        </a:prstGeom>
        <a:solidFill>
          <a:srgbClr val="029676">
            <a:alpha val="49804"/>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kern="1200" dirty="0"/>
            <a:t>Synod</a:t>
          </a:r>
        </a:p>
      </dsp:txBody>
      <dsp:txXfrm>
        <a:off x="775123" y="3151411"/>
        <a:ext cx="2091259" cy="19169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71CD2-8A75-4AC6-8E1F-B9C5D2D5BD82}">
      <dsp:nvSpPr>
        <dsp:cNvPr id="0" name=""/>
        <dsp:cNvSpPr/>
      </dsp:nvSpPr>
      <dsp:spPr>
        <a:xfrm>
          <a:off x="1704572" y="72613"/>
          <a:ext cx="3485431" cy="3485431"/>
        </a:xfrm>
        <a:prstGeom prst="ellipse">
          <a:avLst/>
        </a:prstGeom>
        <a:solidFill>
          <a:srgbClr val="C0CF3A">
            <a:alpha val="49804"/>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kern="1200" dirty="0"/>
            <a:t>Eucharistic Revival</a:t>
          </a:r>
        </a:p>
      </dsp:txBody>
      <dsp:txXfrm>
        <a:off x="2169296" y="682563"/>
        <a:ext cx="2555983" cy="1568444"/>
      </dsp:txXfrm>
    </dsp:sp>
    <dsp:sp modelId="{B452792D-5D41-4C03-903C-F4C51BA65B49}">
      <dsp:nvSpPr>
        <dsp:cNvPr id="0" name=""/>
        <dsp:cNvSpPr/>
      </dsp:nvSpPr>
      <dsp:spPr>
        <a:xfrm>
          <a:off x="2962232" y="2251008"/>
          <a:ext cx="3485431" cy="3485431"/>
        </a:xfrm>
        <a:prstGeom prst="ellipse">
          <a:avLst/>
        </a:prstGeom>
        <a:solidFill>
          <a:srgbClr val="1FBB16">
            <a:alpha val="49804"/>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i="1" kern="1200" dirty="0" err="1"/>
            <a:t>Laudato</a:t>
          </a:r>
          <a:r>
            <a:rPr lang="en-US" sz="4200" i="1" kern="1200" dirty="0"/>
            <a:t> Si’</a:t>
          </a:r>
        </a:p>
      </dsp:txBody>
      <dsp:txXfrm>
        <a:off x="4028193" y="3151411"/>
        <a:ext cx="2091259" cy="1916987"/>
      </dsp:txXfrm>
    </dsp:sp>
    <dsp:sp modelId="{190017C9-0DC5-4868-848B-8BDD363A3F8A}">
      <dsp:nvSpPr>
        <dsp:cNvPr id="0" name=""/>
        <dsp:cNvSpPr/>
      </dsp:nvSpPr>
      <dsp:spPr>
        <a:xfrm>
          <a:off x="446912" y="2251008"/>
          <a:ext cx="3485431" cy="3485431"/>
        </a:xfrm>
        <a:prstGeom prst="ellipse">
          <a:avLst/>
        </a:prstGeom>
        <a:solidFill>
          <a:srgbClr val="029676">
            <a:alpha val="49804"/>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kern="1200" dirty="0"/>
            <a:t>Synod</a:t>
          </a:r>
        </a:p>
      </dsp:txBody>
      <dsp:txXfrm>
        <a:off x="775123" y="3151411"/>
        <a:ext cx="2091259" cy="1916987"/>
      </dsp:txXfrm>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F9FA6E-86DD-904D-A187-91A9A4AB7E65}" type="datetimeFigureOut">
              <a:rPr lang="en-US" smtClean="0"/>
              <a:t>2/10/22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39F1E-B7F6-5A44-8C90-61E35155809E}" type="slidenum">
              <a:rPr lang="en-US" smtClean="0"/>
              <a:t>‹#›</a:t>
            </a:fld>
            <a:endParaRPr lang="en-US"/>
          </a:p>
        </p:txBody>
      </p:sp>
    </p:spTree>
    <p:extLst>
      <p:ext uri="{BB962C8B-B14F-4D97-AF65-F5344CB8AC3E}">
        <p14:creationId xmlns:p14="http://schemas.microsoft.com/office/powerpoint/2010/main" val="271542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atican.va/content/francesco/en/speeches/2021/september/documents/20210918-fedeli-diocesiroma.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
        <p:nvSpPr>
          <p:cNvPr id="88" name="Google Shape;88;p1: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10: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495376" indent="-323371"/>
            <a:r>
              <a:rPr lang="en-US"/>
              <a:t>What resonances do you see between synodality and ecology and Laudato Si? </a:t>
            </a:r>
            <a:endParaRPr/>
          </a:p>
          <a:p>
            <a:pPr marL="495376" indent="-247688">
              <a:buNone/>
            </a:pPr>
            <a:endParaRPr/>
          </a:p>
          <a:p>
            <a:pPr marL="495376" indent="-323371"/>
            <a:r>
              <a:rPr lang="en-US" sz="1200"/>
              <a:t>Everyone’s talents are needed.</a:t>
            </a:r>
            <a:endParaRPr/>
          </a:p>
          <a:p>
            <a:pPr marL="495376" indent="-323371"/>
            <a:r>
              <a:rPr lang="en-US" sz="1200"/>
              <a:t>Hearing the cries of the poor, the earth, all the peripheries</a:t>
            </a:r>
            <a:endParaRPr sz="1200"/>
          </a:p>
          <a:p>
            <a:pPr marL="495376" indent="-323371"/>
            <a:r>
              <a:rPr lang="en-US" sz="1200"/>
              <a:t>It´s all connected</a:t>
            </a:r>
            <a:endParaRPr sz="1200"/>
          </a:p>
          <a:p>
            <a:pPr marL="495376" indent="-323371"/>
            <a:r>
              <a:rPr lang="en-US" sz="1200"/>
              <a:t>An opportunity for the church to truly hear the cry of the earth and the cry of the poor</a:t>
            </a:r>
            <a:endParaRPr sz="1200"/>
          </a:p>
          <a:p>
            <a:pPr marL="495376" indent="-323371"/>
            <a:r>
              <a:rPr lang="en-US" sz="1200"/>
              <a:t>the emphasis on listening</a:t>
            </a:r>
            <a:endParaRPr sz="1200"/>
          </a:p>
          <a:p>
            <a:pPr marL="495376" indent="-323371"/>
            <a:r>
              <a:rPr lang="en-US" sz="1200"/>
              <a:t>Walking together</a:t>
            </a:r>
            <a:endParaRPr sz="1200"/>
          </a:p>
          <a:p>
            <a:pPr marL="495376" indent="-323371"/>
            <a:r>
              <a:rPr lang="en-US" sz="1200"/>
              <a:t>The process, trust and co-ownership. To change everything we need everyone</a:t>
            </a:r>
            <a:endParaRPr sz="1200"/>
          </a:p>
          <a:p>
            <a:pPr marL="495376" indent="-323371"/>
            <a:r>
              <a:rPr lang="en-US" sz="1200"/>
              <a:t>I really liked the "if you want to be Heard you should be ready to listen". Listening to others is the most vital part.</a:t>
            </a:r>
            <a:endParaRPr sz="1200"/>
          </a:p>
          <a:p>
            <a:pPr marL="495376" indent="-323371"/>
            <a:r>
              <a:rPr lang="en-US" sz="1200"/>
              <a:t>I heard the invitation to listen to the margins in the synodal process. Which echoes Laudato Si - hearing the cry of the earth and the cry of the poor.</a:t>
            </a:r>
            <a:endParaRPr sz="1200"/>
          </a:p>
          <a:p>
            <a:pPr marL="495376" indent="-323371"/>
            <a:r>
              <a:rPr lang="en-US" sz="1200"/>
              <a:t>the inclusivity of this synod</a:t>
            </a:r>
            <a:endParaRPr sz="1200"/>
          </a:p>
          <a:p>
            <a:pPr marL="495376" indent="-323371"/>
            <a:r>
              <a:rPr lang="en-US" sz="1200"/>
              <a:t>Listening to the Holy Spirit through members of creation</a:t>
            </a:r>
            <a:endParaRPr/>
          </a:p>
          <a:p>
            <a:pPr marL="495376" indent="-323371"/>
            <a:r>
              <a:rPr lang="en-US" sz="1200"/>
              <a:t>need to listen</a:t>
            </a:r>
            <a:endParaRPr sz="1200"/>
          </a:p>
          <a:p>
            <a:pPr marL="495376" indent="-323371"/>
            <a:r>
              <a:rPr lang="en-US" sz="1200"/>
              <a:t>Listen to everyone, esp the poor and the earth</a:t>
            </a:r>
            <a:endParaRPr sz="1200"/>
          </a:p>
          <a:p>
            <a:pPr marL="495376" indent="-323371"/>
            <a:r>
              <a:rPr lang="en-US" sz="1200"/>
              <a:t>Listening and participation.</a:t>
            </a:r>
            <a:endParaRPr/>
          </a:p>
          <a:p>
            <a:pPr marL="495376" indent="-323371"/>
            <a:r>
              <a:rPr lang="en-US" sz="1200"/>
              <a:t>Talking and walking Together</a:t>
            </a:r>
            <a:endParaRPr sz="1200"/>
          </a:p>
          <a:p>
            <a:pPr marL="495376" indent="-323371"/>
            <a:r>
              <a:rPr lang="en-US" sz="1200"/>
              <a:t>Union of all creatures, all are needed, all are equal</a:t>
            </a:r>
            <a:endParaRPr/>
          </a:p>
          <a:p>
            <a:pPr marL="495376" indent="-247688">
              <a:buNone/>
            </a:pPr>
            <a:endParaRPr sz="1200"/>
          </a:p>
          <a:p>
            <a:pPr marL="495376" indent="-247688">
              <a:buNone/>
            </a:pPr>
            <a:endParaRPr sz="1200"/>
          </a:p>
          <a:p>
            <a:pPr marL="495376" indent="-323371"/>
            <a:r>
              <a:rPr lang="en-US" sz="1200"/>
              <a:t>Guidance from by the holly spirit</a:t>
            </a:r>
            <a:endParaRPr sz="1200"/>
          </a:p>
          <a:p>
            <a:pPr marL="495376" indent="-323371"/>
            <a:r>
              <a:rPr lang="en-US" sz="1200"/>
              <a:t>Walking together in the light of God's word</a:t>
            </a:r>
            <a:endParaRPr sz="1200"/>
          </a:p>
          <a:p>
            <a:pPr marL="495376" indent="-323371"/>
            <a:r>
              <a:rPr lang="en-US" sz="1200"/>
              <a:t>To listen and support - everyone and everything is always saying something.</a:t>
            </a:r>
            <a:endParaRPr sz="1200"/>
          </a:p>
          <a:p>
            <a:pPr marL="495376" indent="-323371"/>
            <a:r>
              <a:rPr lang="en-US" sz="1200"/>
              <a:t>Interconnectedness. Different parts of the body, all part of one body/system.</a:t>
            </a:r>
            <a:endParaRPr sz="1200"/>
          </a:p>
          <a:p>
            <a:pPr marL="495376" indent="-323371"/>
            <a:r>
              <a:rPr lang="en-US" sz="1200"/>
              <a:t>Truly important to listen to those who are not considering ecology and Laudato Si´as an important thing in order to understand and work on how to share with them this important message</a:t>
            </a:r>
            <a:endParaRPr sz="1200"/>
          </a:p>
          <a:p>
            <a:pPr marL="495376" indent="-323371"/>
            <a:r>
              <a:rPr lang="en-US" sz="1200"/>
              <a:t>synodality is a sign that we care of our common home and not of our own plans ..to change course</a:t>
            </a:r>
            <a:endParaRPr sz="1200"/>
          </a:p>
          <a:p>
            <a:pPr marL="495376" indent="-323371"/>
            <a:r>
              <a:rPr lang="en-US" sz="1200"/>
              <a:t>Listening and then wallking together</a:t>
            </a:r>
            <a:endParaRPr sz="1200"/>
          </a:p>
          <a:p>
            <a:pPr marL="495376" indent="-323371"/>
            <a:r>
              <a:rPr lang="en-US" sz="1200"/>
              <a:t>All of us can walk together in the same path, listen to one another about caring our common home. We can learn from each other</a:t>
            </a:r>
            <a:endParaRPr sz="1200"/>
          </a:p>
          <a:p>
            <a:pPr marL="495376" indent="-323371"/>
            <a:r>
              <a:rPr lang="en-US" sz="1200"/>
              <a:t>We are all one</a:t>
            </a:r>
            <a:endParaRPr sz="1200"/>
          </a:p>
          <a:p>
            <a:pPr marL="495376" indent="-323371"/>
            <a:r>
              <a:rPr lang="en-US" sz="1200"/>
              <a:t>Walking together is discovering the rhythm at which another walks.</a:t>
            </a:r>
            <a:endParaRPr sz="1200"/>
          </a:p>
          <a:p>
            <a:pPr marL="495376" indent="-323371"/>
            <a:r>
              <a:rPr lang="en-US" sz="1200"/>
              <a:t>Acknowledging the dignity, the Holy Spirit in every person, in every creature, in all God's creation; and listening to each</a:t>
            </a:r>
            <a:endParaRPr sz="1200"/>
          </a:p>
          <a:p>
            <a:pPr marL="495376" indent="-323371"/>
            <a:r>
              <a:rPr lang="en-US" sz="1200"/>
              <a:t>Listen and walk together, how beautiful! Invitation to be with others in movement and listening to the Holy Spirit and the brothers and not to be alone and static.</a:t>
            </a:r>
            <a:endParaRPr sz="1200"/>
          </a:p>
          <a:p>
            <a:pPr marL="495376" indent="-247688">
              <a:buNone/>
            </a:pPr>
            <a:endParaRPr sz="1200"/>
          </a:p>
          <a:p>
            <a:pPr marL="495376" indent="-247688">
              <a:buNone/>
            </a:pPr>
            <a:endParaRPr/>
          </a:p>
          <a:p>
            <a:pPr marL="495376" indent="-247688">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495376" indent="-323371"/>
            <a:r>
              <a:rPr lang="en-US"/>
              <a:t>This call to conversion is profound, and we know there are many ways in which we resist it, even if we know that it is good for us and for the greater good of others and the planet</a:t>
            </a:r>
            <a:endParaRPr/>
          </a:p>
          <a:p>
            <a:pPr marL="495376" indent="-323371"/>
            <a:r>
              <a:rPr lang="en-US"/>
              <a:t>We must explore together how to support one another in making this conversion, this metanoia, which involves the head, the heart, and the will, as well as a social commitment</a:t>
            </a:r>
            <a:endParaRPr/>
          </a:p>
        </p:txBody>
      </p:sp>
      <p:sp>
        <p:nvSpPr>
          <p:cNvPr id="167" name="Google Shape;167;p1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495376" indent="-323371"/>
            <a:r>
              <a:rPr lang="en-US"/>
              <a:t>History suggests that we need a new way of organizing ourselves and acting collectively, that the use of power and the models of collective agency must evolve… We need to understand competition in its proper place, and develop more mature forms of economy, cooperation, collaboration, and co-creativity…</a:t>
            </a:r>
            <a:endParaRPr/>
          </a:p>
        </p:txBody>
      </p:sp>
      <p:sp>
        <p:nvSpPr>
          <p:cNvPr id="174" name="Google Shape;174;p1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20: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495376" indent="-323371"/>
            <a:r>
              <a:rPr lang="en-US" dirty="0"/>
              <a:t>The objectives</a:t>
            </a:r>
            <a:r>
              <a:rPr lang="en-US" baseline="0" dirty="0"/>
              <a:t> of the Synod</a:t>
            </a:r>
          </a:p>
          <a:p>
            <a:pPr marL="495376" indent="-330251">
              <a:lnSpc>
                <a:spcPct val="115000"/>
              </a:lnSpc>
              <a:buClr>
                <a:srgbClr val="DE8F32"/>
              </a:buClr>
              <a:buSzPts val="1200"/>
              <a:buFont typeface="Helvetica Neue"/>
              <a:buChar char="●"/>
            </a:pPr>
            <a:r>
              <a:rPr lang="en-US" sz="1200" b="1" dirty="0">
                <a:latin typeface="Avenir"/>
                <a:ea typeface="Avenir"/>
                <a:cs typeface="Avenir"/>
                <a:sym typeface="Avenir"/>
              </a:rPr>
              <a:t>recalling how the Spirit has guided the Church’s journey </a:t>
            </a:r>
            <a:r>
              <a:rPr lang="en-US" sz="1200" dirty="0">
                <a:latin typeface="Avenir"/>
                <a:ea typeface="Avenir"/>
                <a:cs typeface="Avenir"/>
                <a:sym typeface="Avenir"/>
              </a:rPr>
              <a:t>through history and, today, calls us to be, together, witnesses of God’s love; </a:t>
            </a:r>
          </a:p>
          <a:p>
            <a:pPr marL="495376" indent="-330251">
              <a:lnSpc>
                <a:spcPct val="115000"/>
              </a:lnSpc>
              <a:buClr>
                <a:srgbClr val="DE8F32"/>
              </a:buClr>
              <a:buSzPts val="1200"/>
              <a:buFont typeface="Helvetica Neue"/>
              <a:buChar char="●"/>
            </a:pPr>
            <a:r>
              <a:rPr lang="en-US" sz="1200" b="1" dirty="0">
                <a:solidFill>
                  <a:srgbClr val="002060"/>
                </a:solidFill>
                <a:latin typeface="Avenir"/>
                <a:ea typeface="Avenir"/>
                <a:cs typeface="Avenir"/>
                <a:sym typeface="Avenir"/>
              </a:rPr>
              <a:t>living a participative and inclusive ecclesial process that offers everyone</a:t>
            </a:r>
            <a:r>
              <a:rPr lang="en-US" sz="1200" dirty="0">
                <a:solidFill>
                  <a:srgbClr val="002060"/>
                </a:solidFill>
                <a:latin typeface="Avenir"/>
                <a:ea typeface="Avenir"/>
                <a:cs typeface="Avenir"/>
                <a:sym typeface="Avenir"/>
              </a:rPr>
              <a:t>—especially those who for various reasons find themselves on the margins—the opportunity to express themselves and to be heard in order to contribute to the edification of the People of God;</a:t>
            </a:r>
            <a:r>
              <a:rPr lang="en-US" sz="1200" dirty="0">
                <a:latin typeface="Avenir"/>
                <a:ea typeface="Avenir"/>
                <a:cs typeface="Avenir"/>
                <a:sym typeface="Avenir"/>
              </a:rPr>
              <a:t> </a:t>
            </a:r>
          </a:p>
          <a:p>
            <a:pPr marL="495376" indent="-330251">
              <a:lnSpc>
                <a:spcPct val="115000"/>
              </a:lnSpc>
              <a:buClr>
                <a:srgbClr val="DE8F32"/>
              </a:buClr>
              <a:buSzPts val="1200"/>
              <a:buFont typeface="Helvetica Neue"/>
              <a:buChar char="●"/>
            </a:pPr>
            <a:r>
              <a:rPr lang="en-US" sz="1200" b="1" dirty="0">
                <a:latin typeface="Avenir"/>
                <a:ea typeface="Avenir"/>
                <a:cs typeface="Avenir"/>
                <a:sym typeface="Avenir"/>
              </a:rPr>
              <a:t>recognizing and appreciating the wealth and the variety of the gifts and charisms </a:t>
            </a:r>
            <a:r>
              <a:rPr lang="en-US" sz="1200" dirty="0">
                <a:latin typeface="Avenir"/>
                <a:ea typeface="Avenir"/>
                <a:cs typeface="Avenir"/>
                <a:sym typeface="Avenir"/>
              </a:rPr>
              <a:t>that the Spirit liberally bestows for the good of the community and the benefit of the entire human family; </a:t>
            </a:r>
          </a:p>
          <a:p>
            <a:pPr marL="495376" indent="-330251">
              <a:lnSpc>
                <a:spcPct val="115000"/>
              </a:lnSpc>
              <a:buClr>
                <a:srgbClr val="DE8F32"/>
              </a:buClr>
              <a:buSzPts val="1200"/>
              <a:buFont typeface="Helvetica Neue"/>
              <a:buChar char="●"/>
            </a:pPr>
            <a:r>
              <a:rPr lang="en-US" sz="1200" b="1" dirty="0">
                <a:latin typeface="Avenir"/>
                <a:ea typeface="Avenir"/>
                <a:cs typeface="Avenir"/>
                <a:sym typeface="Avenir"/>
              </a:rPr>
              <a:t>exploring participatory ways of exercising responsibility </a:t>
            </a:r>
            <a:r>
              <a:rPr lang="en-US" sz="1200" dirty="0">
                <a:latin typeface="Avenir"/>
                <a:ea typeface="Avenir"/>
                <a:cs typeface="Avenir"/>
                <a:sym typeface="Avenir"/>
              </a:rPr>
              <a:t>in the proclamation of the Gospel and in the effort to build a more beautiful and habitable world;</a:t>
            </a:r>
          </a:p>
          <a:p>
            <a:pPr marL="495376" indent="-330251">
              <a:lnSpc>
                <a:spcPct val="115000"/>
              </a:lnSpc>
              <a:buSzPts val="1200"/>
            </a:pPr>
            <a:r>
              <a:rPr lang="en-US" sz="1200" b="1" dirty="0">
                <a:latin typeface="Avenir"/>
                <a:ea typeface="Avenir"/>
                <a:cs typeface="Avenir"/>
                <a:sym typeface="Avenir"/>
              </a:rPr>
              <a:t>examining how responsibility and power are lived in the Church as well as the structures by which they are managed</a:t>
            </a:r>
            <a:r>
              <a:rPr lang="en-US" sz="1200" dirty="0">
                <a:latin typeface="Avenir"/>
                <a:ea typeface="Avenir"/>
                <a:cs typeface="Avenir"/>
                <a:sym typeface="Avenir"/>
              </a:rPr>
              <a:t>, bringing to light and trying to convert prejudices and distorted practices that are not rooted in the Gospel; </a:t>
            </a:r>
          </a:p>
          <a:p>
            <a:pPr marL="495376" indent="-330251">
              <a:lnSpc>
                <a:spcPct val="115000"/>
              </a:lnSpc>
              <a:buSzPts val="1200"/>
            </a:pPr>
            <a:r>
              <a:rPr lang="en-US" sz="1200" b="1" dirty="0">
                <a:latin typeface="Avenir"/>
                <a:ea typeface="Avenir"/>
                <a:cs typeface="Avenir"/>
                <a:sym typeface="Avenir"/>
              </a:rPr>
              <a:t>accrediting the Christian community as a credible subject and reliable partner </a:t>
            </a:r>
            <a:r>
              <a:rPr lang="en-US" sz="1200" dirty="0">
                <a:latin typeface="Avenir"/>
                <a:ea typeface="Avenir"/>
                <a:cs typeface="Avenir"/>
                <a:sym typeface="Avenir"/>
              </a:rPr>
              <a:t>in paths of social dialogue, healing, reconciliation, inclusion and participation, the reconstruction of democracy, the promotion of fraternity and social friendship;</a:t>
            </a:r>
          </a:p>
          <a:p>
            <a:pPr marL="495376" indent="-330251">
              <a:lnSpc>
                <a:spcPct val="115000"/>
              </a:lnSpc>
              <a:buSzPts val="1200"/>
            </a:pPr>
            <a:r>
              <a:rPr lang="en-US" sz="1200" b="1" dirty="0">
                <a:latin typeface="Avenir"/>
                <a:ea typeface="Avenir"/>
                <a:cs typeface="Avenir"/>
                <a:sym typeface="Avenir"/>
              </a:rPr>
              <a:t>regenerating relationships among members of Christian communities as well as between communities and other social groups</a:t>
            </a:r>
            <a:r>
              <a:rPr lang="en-US" sz="1200" dirty="0">
                <a:latin typeface="Avenir"/>
                <a:ea typeface="Avenir"/>
                <a:cs typeface="Avenir"/>
                <a:sym typeface="Avenir"/>
              </a:rPr>
              <a:t>, e.g., communities of believers of other denominations and religions, civil society organizations, popular movements, etc.; </a:t>
            </a:r>
          </a:p>
          <a:p>
            <a:pPr marL="495376" indent="-330251">
              <a:lnSpc>
                <a:spcPct val="115000"/>
              </a:lnSpc>
              <a:buSzPts val="1200"/>
            </a:pPr>
            <a:r>
              <a:rPr lang="en-US" sz="1200" b="1" dirty="0">
                <a:latin typeface="Avenir"/>
                <a:ea typeface="Avenir"/>
                <a:cs typeface="Avenir"/>
                <a:sym typeface="Avenir"/>
              </a:rPr>
              <a:t>fostering the appreciation and appropriation of the fruits of recent </a:t>
            </a:r>
            <a:r>
              <a:rPr lang="en-US" sz="1200" b="1" dirty="0" err="1">
                <a:latin typeface="Avenir"/>
                <a:ea typeface="Avenir"/>
                <a:cs typeface="Avenir"/>
                <a:sym typeface="Avenir"/>
              </a:rPr>
              <a:t>synodal</a:t>
            </a:r>
            <a:r>
              <a:rPr lang="en-US" sz="1200" b="1" dirty="0">
                <a:latin typeface="Avenir"/>
                <a:ea typeface="Avenir"/>
                <a:cs typeface="Avenir"/>
                <a:sym typeface="Avenir"/>
              </a:rPr>
              <a:t> experiences </a:t>
            </a:r>
            <a:r>
              <a:rPr lang="en-US" sz="1200" dirty="0">
                <a:latin typeface="Avenir"/>
                <a:ea typeface="Avenir"/>
                <a:cs typeface="Avenir"/>
                <a:sym typeface="Avenir"/>
              </a:rPr>
              <a:t>on the universal, regional, national, and local levels. </a:t>
            </a:r>
          </a:p>
          <a:p>
            <a:pPr marL="495376" indent="-323371"/>
            <a:endParaRPr lang="en-US" dirty="0"/>
          </a:p>
          <a:p>
            <a:pPr marL="0" indent="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3: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495376" indent="-323371"/>
            <a:r>
              <a:rPr lang="en-US"/>
              <a:t>Networks can be a powerful instrument of synodality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4: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495376" indent="-323371"/>
            <a:r>
              <a:rPr lang="en-US"/>
              <a:t>The leveraging of diversity is a lesson from Integral Ecology, to produce greater creativity and fruitfulness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20: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1: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5: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495376" indent="-323371"/>
            <a:r>
              <a:rPr lang="en-US" dirty="0" err="1"/>
              <a:t>Synodality</a:t>
            </a:r>
            <a:r>
              <a:rPr lang="en-US" dirty="0"/>
              <a:t>, a manifestation of the Holy Spirit’s initiative for the Church, is motivated not by fear of scarcity or simply the avoidance of calamity, but rather, is a positive, hope-filled way forward, creating space and the conditions for a co-creative vision of an eco-social future that is inspired and inspiring</a:t>
            </a:r>
          </a:p>
          <a:p>
            <a:pPr marL="495376" indent="-32337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2: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
        <p:nvSpPr>
          <p:cNvPr id="257" name="Google Shape;257;p2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495376" indent="-323371"/>
            <a:r>
              <a:rPr lang="en-US" sz="1200"/>
              <a:t>“This is important: the way to understand and interpret is </a:t>
            </a:r>
            <a:r>
              <a:rPr lang="en-US" sz="1200" b="1"/>
              <a:t>through a pilgrim hermeneutic, one that is always journeying</a:t>
            </a:r>
            <a:r>
              <a:rPr lang="en-US" sz="1200"/>
              <a:t>. The journey that began after the Council? No. The journey that began with the first Apostles and has continued ever since. Once the Church stops, she is no longer Church, but a lovely pious association, for she keeps the Holy Spirit in a cage. A pilgrim hermeneutic capable of persevering in the journey begun in the Acts of the Apostles. Otherwise, the Holy Spirit would be demeaned.”</a:t>
            </a:r>
            <a:endParaRPr/>
          </a:p>
          <a:p>
            <a:pPr marL="165125" indent="0" algn="r">
              <a:buNone/>
            </a:pPr>
            <a:r>
              <a:rPr lang="en-US" sz="900" u="sng">
                <a:solidFill>
                  <a:schemeClr val="hlink"/>
                </a:solidFill>
                <a:hlinkClick r:id="rId3"/>
              </a:rPr>
              <a:t>https://www.vatican.va/content/francesco/en/speeches/2021/september/documents/20210918-fedeli-diocesiroma.html</a:t>
            </a:r>
            <a:endParaRPr sz="900"/>
          </a:p>
          <a:p>
            <a:pPr marL="165125" indent="0" algn="r">
              <a:buNone/>
            </a:pPr>
            <a:endParaRPr sz="900"/>
          </a:p>
          <a:p>
            <a:pPr marL="495376" indent="-323371"/>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23: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495376" indent="-323371"/>
            <a:r>
              <a:rPr lang="en-US" sz="1200"/>
              <a:t>73.</a:t>
            </a:r>
            <a:r>
              <a:rPr lang="en-US" sz="1200" i="1"/>
              <a:t> </a:t>
            </a:r>
            <a:r>
              <a:rPr lang="en-US" sz="1200"/>
              <a:t>Inculturation elevates and fulfills. Certainly, we should esteem the indigenous mysticism that sees the interconnection and interdependence of the whole of creation, the mysticism of gratuitousness that loves life as a gift, the mysticism of a sacred wonder before nature and all its forms of life.</a:t>
            </a:r>
            <a:endParaRPr/>
          </a:p>
          <a:p>
            <a:pPr marL="495376" indent="-323371"/>
            <a:r>
              <a:rPr lang="en-US" sz="1200"/>
              <a:t>At the same time, though, we are called to turn this relationship with God present in the cosmos into an increasingly personal relationship with a “Thou” who sustains our lives and wants to give them a meaning, a “Thou” who knows us and loves us</a:t>
            </a:r>
            <a:endParaRPr sz="1200"/>
          </a:p>
        </p:txBody>
      </p:sp>
      <p:sp>
        <p:nvSpPr>
          <p:cNvPr id="265" name="Google Shape;265;p23:notes"/>
          <p:cNvSpPr txBox="1">
            <a:spLocks noGrp="1"/>
          </p:cNvSpPr>
          <p:nvPr>
            <p:ph type="sldNum" idx="12"/>
          </p:nvPr>
        </p:nvSpPr>
        <p:spPr>
          <a:xfrm>
            <a:off x="4023454" y="9720531"/>
            <a:ext cx="3078973" cy="512460"/>
          </a:xfrm>
          <a:prstGeom prst="rect">
            <a:avLst/>
          </a:prstGeom>
          <a:noFill/>
          <a:ln>
            <a:noFill/>
          </a:ln>
        </p:spPr>
        <p:txBody>
          <a:bodyPr spcFirstLastPara="1" wrap="square" lIns="93750" tIns="46861" rIns="93750" bIns="4686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5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5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25: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26: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446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773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16AA5E-5947-4F9F-9846-0BC17FA158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64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16AA5E-5947-4F9F-9846-0BC17FA158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968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16AA5E-5947-4F9F-9846-0BC17FA158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48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4648994"/>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16AA5E-5947-4F9F-9846-0BC17FA158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849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435610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16AA5E-5947-4F9F-9846-0BC17FA158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412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495376" indent="-323371">
              <a:buClr>
                <a:schemeClr val="dk1"/>
              </a:buClr>
            </a:pPr>
            <a:r>
              <a:rPr lang="en-US">
                <a:solidFill>
                  <a:schemeClr val="dk1"/>
                </a:solidFill>
              </a:rPr>
              <a:t>This sense of being a pilgrim people, walking with God and one another through history, learning, growing, evolving as Church, is a process that demands discernment, and involves adaptation and even transformation along the way.</a:t>
            </a:r>
            <a:endParaRPr/>
          </a:p>
        </p:txBody>
      </p:sp>
      <p:sp>
        <p:nvSpPr>
          <p:cNvPr id="102" name="Google Shape;102;p3: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738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492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561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785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57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608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999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14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31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711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495376" indent="-323371"/>
            <a:r>
              <a:rPr lang="en-US"/>
              <a:t>Our quality of relationship with one another (communion) and the way in which we are involved and engaged with one another matters and gives witness for the integrity of the mission of the Church. Each element is integral to the others.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938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655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4356100"/>
          </a:xfrm>
        </p:spPr>
        <p:txBody>
          <a:bodyPr>
            <a:normAutofit/>
          </a:bodyPr>
          <a:lstStyle/>
          <a:p>
            <a:pPr marL="228600" indent="-228600">
              <a:buAutoNum type="arabicParenBoth"/>
            </a:pPr>
            <a:endParaRPr lang="en-US" dirty="0"/>
          </a:p>
          <a:p>
            <a:pPr marL="228600" indent="-228600">
              <a:buAutoNum type="arabicParenBoth"/>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7C2EC5-ADD3-4F51-81CE-4828079B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328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4133215"/>
          </a:xfrm>
        </p:spPr>
        <p:txBody>
          <a:bodyPr/>
          <a:lstStyle/>
          <a:p>
            <a:endParaRPr lang="en-US" baseline="0" dirty="0"/>
          </a:p>
          <a:p>
            <a:endParaRPr lang="en-US" sz="800" baseline="0" dirty="0"/>
          </a:p>
          <a:p>
            <a:endParaRPr lang="en-US" sz="800" baseline="0" dirty="0"/>
          </a:p>
          <a:p>
            <a:endParaRPr lang="en-US" sz="8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16AA5E-5947-4F9F-9846-0BC17FA158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290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4356100"/>
          </a:xfrm>
        </p:spPr>
        <p:txBody>
          <a:bodyPr/>
          <a:lstStyle/>
          <a:p>
            <a:pPr marL="0" indent="0">
              <a:buNone/>
            </a:pPr>
            <a:endParaRPr lang="en-US" sz="110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16AA5E-5947-4F9F-9846-0BC17FA158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9030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83DA9F-7DFE-4B58-A657-B986B2D14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2577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04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495376" indent="-323371"/>
            <a:r>
              <a:rPr lang="en-US"/>
              <a:t>This brief video is helpful for establishing some context for this historical moment that we’re in, and provides some helpful ways of framing the scope of this synodal journey…</a:t>
            </a:r>
            <a:endParaRPr/>
          </a:p>
        </p:txBody>
      </p:sp>
      <p:sp>
        <p:nvSpPr>
          <p:cNvPr id="117" name="Google Shape;117;p5: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495376" indent="-323371"/>
            <a:r>
              <a:rPr lang="en-US"/>
              <a:t>For us, it is a kind of testimony to the work of the Holy Spirit when we discover so much coherence and unity in these emerging movements within the Church and the world… because the Church is in, though not entirely of the world. It is essential that the way we understand the natural and the divine orders of creation go hand in hand, and are not at odds with one another…</a:t>
            </a:r>
            <a:endParaRPr/>
          </a:p>
          <a:p>
            <a:pPr marL="495376" indent="-323371"/>
            <a:r>
              <a:rPr lang="en-US"/>
              <a:t>Synodality enhances Integral Ecology and Integral Ecology enhances synodality; they are mutually beneficial to one another, and not two separate projects</a:t>
            </a:r>
            <a:endParaRPr/>
          </a:p>
          <a:p>
            <a:pPr marL="495376" indent="0">
              <a:buNone/>
            </a:pPr>
            <a:endParaRPr/>
          </a:p>
        </p:txBody>
      </p:sp>
      <p:sp>
        <p:nvSpPr>
          <p:cNvPr id="126" name="Google Shape;126;p6: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495376" indent="-323371"/>
            <a:r>
              <a:rPr lang="en-US"/>
              <a:t>And while nature teaches us of this profound interconnectedness and of the importance of harmony, balance, and reciprocity, we have not always listened.</a:t>
            </a:r>
            <a:endParaRPr/>
          </a:p>
          <a:p>
            <a:pPr marL="495376" indent="-323371"/>
            <a:r>
              <a:rPr lang="en-US"/>
              <a:t>Nature is also our teacher when we look at the need for a more coherent, less fragmented and polarized society</a:t>
            </a:r>
            <a:endParaRPr/>
          </a:p>
          <a:p>
            <a:pPr marL="495376" indent="0">
              <a:buNone/>
            </a:pPr>
            <a:endParaRPr/>
          </a:p>
        </p:txBody>
      </p:sp>
      <p:sp>
        <p:nvSpPr>
          <p:cNvPr id="133" name="Google Shape;133;p7: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495376" indent="-323371"/>
            <a:r>
              <a:rPr lang="en-US"/>
              <a:t>This reminder of the sibling quality of our relatedness as a human species, the essential universal dignity of persons, is mirrored back to us when we have a proper reverence for the gift of all life, and respect for the cycles of life, death, and regeneration</a:t>
            </a:r>
            <a:endParaRPr/>
          </a:p>
          <a:p>
            <a:pPr marL="495376"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9: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495376" indent="-323371"/>
            <a:r>
              <a:rPr lang="en-US" sz="1200"/>
              <a:t>citizens at once of the Church and of the world, needing both, loving both, caring for both. “Setting others free from their forms of bondage surely involves caring for the environment and defending it, but, even more, helping the human heart to be open with trust to the God who not only has created all that exists, but has also given us himself in Jesus Christ” (QA 41).</a:t>
            </a:r>
            <a:endParaRPr sz="1200"/>
          </a:p>
          <a:p>
            <a:pPr marL="495376" indent="-323371"/>
            <a:r>
              <a:rPr lang="en-US"/>
              <a:t>It is good thing to work for the good of the earth motivated by a secular vision of ecology, yet a transcendental theological understanding of the integrity of creation can enrich and deepen our commitment to an integral ecology, and help repair the variety of ways that human beings have misunderstood and abused the gifts and fruits of the earth.</a:t>
            </a:r>
            <a:endParaRPr/>
          </a:p>
          <a:p>
            <a:pPr marL="495376" indent="-247688">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twitter.com/Synod_va" TargetMode="External"/><Relationship Id="rId7" Type="http://schemas.openxmlformats.org/officeDocument/2006/relationships/hyperlink" Target="https://www.facebook.com/synod.va" TargetMode="External"/><Relationship Id="rId2" Type="http://schemas.openxmlformats.org/officeDocument/2006/relationships/hyperlink" Target="http://www.synod.va" TargetMode="External"/><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instagram.com/synod.va/" TargetMode="External"/><Relationship Id="rId4" Type="http://schemas.openxmlformats.org/officeDocument/2006/relationships/image" Target="../media/image4.png"/><Relationship Id="rId9" Type="http://schemas.openxmlformats.org/officeDocument/2006/relationships/image" Target="../media/image7.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2/10/22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37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2/10/22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436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2/10/22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167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12"/>
        <p:cNvGrpSpPr/>
        <p:nvPr/>
      </p:nvGrpSpPr>
      <p:grpSpPr>
        <a:xfrm>
          <a:off x="0" y="0"/>
          <a:ext cx="0" cy="0"/>
          <a:chOff x="0" y="0"/>
          <a:chExt cx="0" cy="0"/>
        </a:xfrm>
      </p:grpSpPr>
      <p:sp>
        <p:nvSpPr>
          <p:cNvPr id="13" name="Google Shape;13;p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 name="Google Shape;14;p2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a:lvl1pPr>
            <a:lvl2pPr marL="1219170" lvl="1" indent="-406390" algn="l">
              <a:lnSpc>
                <a:spcPct val="115000"/>
              </a:lnSpc>
              <a:spcBef>
                <a:spcPts val="0"/>
              </a:spcBef>
              <a:spcAft>
                <a:spcPts val="0"/>
              </a:spcAft>
              <a:buSzPts val="1200"/>
              <a:buChar char="○"/>
              <a:defRPr/>
            </a:lvl2pPr>
            <a:lvl3pPr marL="1828754" lvl="2" indent="-406390" algn="l">
              <a:lnSpc>
                <a:spcPct val="115000"/>
              </a:lnSpc>
              <a:spcBef>
                <a:spcPts val="0"/>
              </a:spcBef>
              <a:spcAft>
                <a:spcPts val="0"/>
              </a:spcAft>
              <a:buSzPts val="1200"/>
              <a:buChar char="■"/>
              <a:defRPr/>
            </a:lvl3pPr>
            <a:lvl4pPr marL="2438339" lvl="3" indent="-406390" algn="l">
              <a:lnSpc>
                <a:spcPct val="115000"/>
              </a:lnSpc>
              <a:spcBef>
                <a:spcPts val="0"/>
              </a:spcBef>
              <a:spcAft>
                <a:spcPts val="0"/>
              </a:spcAft>
              <a:buSzPts val="1200"/>
              <a:buChar char="●"/>
              <a:defRPr/>
            </a:lvl4pPr>
            <a:lvl5pPr marL="3047924" lvl="4" indent="-406390" algn="l">
              <a:lnSpc>
                <a:spcPct val="115000"/>
              </a:lnSpc>
              <a:spcBef>
                <a:spcPts val="0"/>
              </a:spcBef>
              <a:spcAft>
                <a:spcPts val="0"/>
              </a:spcAft>
              <a:buSzPts val="1200"/>
              <a:buChar char="○"/>
              <a:defRPr/>
            </a:lvl5pPr>
            <a:lvl6pPr marL="3657509" lvl="5" indent="-406390" algn="l">
              <a:lnSpc>
                <a:spcPct val="115000"/>
              </a:lnSpc>
              <a:spcBef>
                <a:spcPts val="0"/>
              </a:spcBef>
              <a:spcAft>
                <a:spcPts val="0"/>
              </a:spcAft>
              <a:buSzPts val="1200"/>
              <a:buChar char="■"/>
              <a:defRPr/>
            </a:lvl6pPr>
            <a:lvl7pPr marL="4267093" lvl="6" indent="-406390" algn="l">
              <a:lnSpc>
                <a:spcPct val="115000"/>
              </a:lnSpc>
              <a:spcBef>
                <a:spcPts val="0"/>
              </a:spcBef>
              <a:spcAft>
                <a:spcPts val="0"/>
              </a:spcAft>
              <a:buSzPts val="1200"/>
              <a:buChar char="●"/>
              <a:defRPr/>
            </a:lvl7pPr>
            <a:lvl8pPr marL="4876678" lvl="7" indent="-406390" algn="l">
              <a:lnSpc>
                <a:spcPct val="115000"/>
              </a:lnSpc>
              <a:spcBef>
                <a:spcPts val="0"/>
              </a:spcBef>
              <a:spcAft>
                <a:spcPts val="0"/>
              </a:spcAft>
              <a:buSzPts val="1200"/>
              <a:buChar char="○"/>
              <a:defRPr/>
            </a:lvl8pPr>
            <a:lvl9pPr marL="5486263" lvl="8" indent="-406390" algn="l">
              <a:lnSpc>
                <a:spcPct val="115000"/>
              </a:lnSpc>
              <a:spcBef>
                <a:spcPts val="0"/>
              </a:spcBef>
              <a:spcAft>
                <a:spcPts val="0"/>
              </a:spcAft>
              <a:buSzPts val="1200"/>
              <a:buChar char="■"/>
              <a:defRPr/>
            </a:lvl9pPr>
          </a:lstStyle>
          <a:p>
            <a:endParaRPr/>
          </a:p>
        </p:txBody>
      </p:sp>
      <p:sp>
        <p:nvSpPr>
          <p:cNvPr id="15" name="Google Shape;15;p28"/>
          <p:cNvSpPr txBox="1">
            <a:spLocks noGrp="1"/>
          </p:cNvSpPr>
          <p:nvPr>
            <p:ph type="dt" idx="10"/>
          </p:nvPr>
        </p:nvSpPr>
        <p:spPr>
          <a:xfrm>
            <a:off x="4775200" y="6305549"/>
            <a:ext cx="2844800" cy="4762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6" name="Google Shape;16;p28"/>
          <p:cNvSpPr txBox="1">
            <a:spLocks noGrp="1"/>
          </p:cNvSpPr>
          <p:nvPr>
            <p:ph type="ftr" idx="11"/>
          </p:nvPr>
        </p:nvSpPr>
        <p:spPr>
          <a:xfrm>
            <a:off x="7620000" y="6305549"/>
            <a:ext cx="3860800" cy="4762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7" name="Google Shape;17;p28"/>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8504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8"/>
        <p:cNvGrpSpPr/>
        <p:nvPr/>
      </p:nvGrpSpPr>
      <p:grpSpPr>
        <a:xfrm>
          <a:off x="0" y="0"/>
          <a:ext cx="0" cy="0"/>
          <a:chOff x="0" y="0"/>
          <a:chExt cx="0" cy="0"/>
        </a:xfrm>
      </p:grpSpPr>
      <p:sp>
        <p:nvSpPr>
          <p:cNvPr id="19" name="Google Shape;19;p29"/>
          <p:cNvSpPr/>
          <p:nvPr/>
        </p:nvSpPr>
        <p:spPr>
          <a:xfrm>
            <a:off x="-27600" y="-82800"/>
            <a:ext cx="12280800" cy="694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20" name="Google Shape;20;p29"/>
          <p:cNvPicPr preferRelativeResize="0"/>
          <p:nvPr/>
        </p:nvPicPr>
        <p:blipFill rotWithShape="1">
          <a:blip r:embed="rId2">
            <a:alphaModFix/>
          </a:blip>
          <a:srcRect t="-17496" r="-2447" b="29969"/>
          <a:stretch/>
        </p:blipFill>
        <p:spPr>
          <a:xfrm>
            <a:off x="2851801" y="3272633"/>
            <a:ext cx="8626633" cy="3585368"/>
          </a:xfrm>
          <a:prstGeom prst="rect">
            <a:avLst/>
          </a:prstGeom>
          <a:noFill/>
          <a:ln>
            <a:noFill/>
          </a:ln>
        </p:spPr>
      </p:pic>
      <p:pic>
        <p:nvPicPr>
          <p:cNvPr id="21" name="Google Shape;21;p29"/>
          <p:cNvPicPr preferRelativeResize="0"/>
          <p:nvPr/>
        </p:nvPicPr>
        <p:blipFill rotWithShape="1">
          <a:blip r:embed="rId2">
            <a:alphaModFix/>
          </a:blip>
          <a:srcRect l="-16011" t="-41084" r="13563" b="39665"/>
          <a:stretch/>
        </p:blipFill>
        <p:spPr>
          <a:xfrm rot="10800000" flipH="1">
            <a:off x="3686601" y="-95434"/>
            <a:ext cx="8626633" cy="4154667"/>
          </a:xfrm>
          <a:prstGeom prst="rect">
            <a:avLst/>
          </a:prstGeom>
          <a:noFill/>
          <a:ln>
            <a:noFill/>
          </a:ln>
        </p:spPr>
      </p:pic>
      <p:pic>
        <p:nvPicPr>
          <p:cNvPr id="22" name="Google Shape;22;p29"/>
          <p:cNvPicPr preferRelativeResize="0"/>
          <p:nvPr/>
        </p:nvPicPr>
        <p:blipFill rotWithShape="1">
          <a:blip r:embed="rId2">
            <a:alphaModFix/>
          </a:blip>
          <a:srcRect l="57885" t="8301" r="-17059" b="-24906"/>
          <a:stretch/>
        </p:blipFill>
        <p:spPr>
          <a:xfrm rot="10800000" flipH="1">
            <a:off x="-36533" y="2030301"/>
            <a:ext cx="4823967" cy="4624500"/>
          </a:xfrm>
          <a:prstGeom prst="rect">
            <a:avLst/>
          </a:prstGeom>
          <a:noFill/>
          <a:ln>
            <a:noFill/>
          </a:ln>
        </p:spPr>
      </p:pic>
      <p:sp>
        <p:nvSpPr>
          <p:cNvPr id="23" name="Google Shape;23;p29"/>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24" name="Google Shape;24;p29"/>
          <p:cNvSpPr txBox="1"/>
          <p:nvPr/>
        </p:nvSpPr>
        <p:spPr>
          <a:xfrm>
            <a:off x="7728000" y="6247781"/>
            <a:ext cx="4000000" cy="4516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333" b="0" i="0" u="none" strike="noStrike" cap="none">
                <a:solidFill>
                  <a:srgbClr val="595959"/>
                </a:solidFill>
                <a:latin typeface="Helvetica Neue"/>
                <a:ea typeface="Helvetica Neue"/>
                <a:cs typeface="Helvetica Neue"/>
                <a:sym typeface="Helvetica Neue"/>
              </a:rPr>
              <a:t>www.synod.va</a:t>
            </a:r>
            <a:endParaRPr sz="1333" b="0" i="0" u="none" strike="noStrike" cap="none">
              <a:solidFill>
                <a:srgbClr val="595959"/>
              </a:solidFill>
              <a:latin typeface="Helvetica Neue"/>
              <a:ea typeface="Helvetica Neue"/>
              <a:cs typeface="Helvetica Neue"/>
              <a:sym typeface="Helvetica Neue"/>
            </a:endParaRPr>
          </a:p>
        </p:txBody>
      </p:sp>
      <p:sp>
        <p:nvSpPr>
          <p:cNvPr id="25" name="Google Shape;25;p29"/>
          <p:cNvSpPr txBox="1">
            <a:spLocks noGrp="1"/>
          </p:cNvSpPr>
          <p:nvPr>
            <p:ph type="title"/>
          </p:nvPr>
        </p:nvSpPr>
        <p:spPr>
          <a:xfrm>
            <a:off x="167" y="1689200"/>
            <a:ext cx="12192000" cy="2272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9300"/>
              <a:buFont typeface="Helvetica Neue"/>
              <a:buNone/>
              <a:defRPr sz="12400">
                <a:solidFill>
                  <a:srgbClr val="DE8F32"/>
                </a:solidFill>
                <a:latin typeface="Helvetica Neue"/>
                <a:ea typeface="Helvetica Neue"/>
                <a:cs typeface="Helvetica Neue"/>
                <a:sym typeface="Helvetica Neue"/>
              </a:defRPr>
            </a:lvl1pPr>
            <a:lvl2pPr lvl="1"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2pPr>
            <a:lvl3pPr lvl="2"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3pPr>
            <a:lvl4pPr lvl="3"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4pPr>
            <a:lvl5pPr lvl="4"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5pPr>
            <a:lvl6pPr lvl="5"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6pPr>
            <a:lvl7pPr lvl="6"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7pPr>
            <a:lvl8pPr lvl="7"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8pPr>
            <a:lvl9pPr lvl="8" algn="l">
              <a:lnSpc>
                <a:spcPct val="100000"/>
              </a:lnSpc>
              <a:spcBef>
                <a:spcPts val="0"/>
              </a:spcBef>
              <a:spcAft>
                <a:spcPts val="0"/>
              </a:spcAft>
              <a:buClr>
                <a:srgbClr val="DE8F32"/>
              </a:buClr>
              <a:buSzPts val="9500"/>
              <a:buFont typeface="Helvetica Neue"/>
              <a:buNone/>
              <a:defRPr sz="12666">
                <a:solidFill>
                  <a:srgbClr val="DE8F32"/>
                </a:solidFill>
                <a:latin typeface="Helvetica Neue"/>
                <a:ea typeface="Helvetica Neue"/>
                <a:cs typeface="Helvetica Neue"/>
                <a:sym typeface="Helvetica Neue"/>
              </a:defRPr>
            </a:lvl9pPr>
          </a:lstStyle>
          <a:p>
            <a:endParaRPr/>
          </a:p>
        </p:txBody>
      </p:sp>
      <p:sp>
        <p:nvSpPr>
          <p:cNvPr id="26" name="Google Shape;26;p29"/>
          <p:cNvSpPr txBox="1">
            <a:spLocks noGrp="1"/>
          </p:cNvSpPr>
          <p:nvPr>
            <p:ph type="subTitle" idx="1"/>
          </p:nvPr>
        </p:nvSpPr>
        <p:spPr>
          <a:xfrm>
            <a:off x="3134200" y="4063200"/>
            <a:ext cx="5923600" cy="740400"/>
          </a:xfrm>
          <a:prstGeom prst="rect">
            <a:avLst/>
          </a:prstGeom>
          <a:noFill/>
          <a:ln>
            <a:noFill/>
          </a:ln>
        </p:spPr>
        <p:txBody>
          <a:bodyPr spcFirstLastPara="1" wrap="square" lIns="91425" tIns="91425" rIns="91425" bIns="91425" anchor="b" anchorCtr="0">
            <a:normAutofit/>
          </a:bodyPr>
          <a:lstStyle>
            <a:lvl1pPr lvl="0" algn="ctr">
              <a:lnSpc>
                <a:spcPct val="115000"/>
              </a:lnSpc>
              <a:spcBef>
                <a:spcPts val="0"/>
              </a:spcBef>
              <a:spcAft>
                <a:spcPts val="0"/>
              </a:spcAft>
              <a:buClr>
                <a:srgbClr val="DE8F32"/>
              </a:buClr>
              <a:buSzPts val="2200"/>
              <a:buFont typeface="Helvetica Neue"/>
              <a:buNone/>
              <a:defRPr sz="2933">
                <a:solidFill>
                  <a:srgbClr val="DE8F32"/>
                </a:solidFill>
                <a:latin typeface="Helvetica Neue"/>
                <a:ea typeface="Helvetica Neue"/>
                <a:cs typeface="Helvetica Neue"/>
                <a:sym typeface="Helvetica Neue"/>
              </a:defRPr>
            </a:lvl1pPr>
            <a:lvl2pPr lvl="1"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a:endParaRPr/>
          </a:p>
        </p:txBody>
      </p:sp>
      <p:pic>
        <p:nvPicPr>
          <p:cNvPr id="27" name="Google Shape;27;p29"/>
          <p:cNvPicPr preferRelativeResize="0"/>
          <p:nvPr/>
        </p:nvPicPr>
        <p:blipFill rotWithShape="1">
          <a:blip r:embed="rId3">
            <a:alphaModFix/>
          </a:blip>
          <a:srcRect/>
          <a:stretch/>
        </p:blipFill>
        <p:spPr>
          <a:xfrm>
            <a:off x="2467" y="5509834"/>
            <a:ext cx="1513732" cy="1339364"/>
          </a:xfrm>
          <a:prstGeom prst="rect">
            <a:avLst/>
          </a:prstGeom>
          <a:noFill/>
          <a:ln>
            <a:noFill/>
          </a:ln>
        </p:spPr>
      </p:pic>
    </p:spTree>
    <p:extLst>
      <p:ext uri="{BB962C8B-B14F-4D97-AF65-F5344CB8AC3E}">
        <p14:creationId xmlns:p14="http://schemas.microsoft.com/office/powerpoint/2010/main" val="305526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and text" type="tx">
  <p:cSld name="Photo and text">
    <p:spTree>
      <p:nvGrpSpPr>
        <p:cNvPr id="1" name="Shape 28"/>
        <p:cNvGrpSpPr/>
        <p:nvPr/>
      </p:nvGrpSpPr>
      <p:grpSpPr>
        <a:xfrm>
          <a:off x="0" y="0"/>
          <a:ext cx="0" cy="0"/>
          <a:chOff x="0" y="0"/>
          <a:chExt cx="0" cy="0"/>
        </a:xfrm>
      </p:grpSpPr>
      <p:sp>
        <p:nvSpPr>
          <p:cNvPr id="29" name="Google Shape;29;p30"/>
          <p:cNvSpPr/>
          <p:nvPr/>
        </p:nvSpPr>
        <p:spPr>
          <a:xfrm>
            <a:off x="0" y="-33"/>
            <a:ext cx="6100000" cy="6858000"/>
          </a:xfrm>
          <a:prstGeom prst="rect">
            <a:avLst/>
          </a:prstGeom>
          <a:solidFill>
            <a:srgbClr val="B7B7B7"/>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Helvetica Neue"/>
                <a:ea typeface="Helvetica Neue"/>
                <a:cs typeface="Helvetica Neue"/>
                <a:sym typeface="Helvetica Neue"/>
              </a:rPr>
              <a:t>Put the photo over this grey rectangle.</a:t>
            </a:r>
            <a:endParaRPr sz="16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Helvetica Neue"/>
                <a:ea typeface="Helvetica Neue"/>
                <a:cs typeface="Helvetica Neue"/>
                <a:sym typeface="Helvetica Neue"/>
              </a:rPr>
              <a:t>If necessary, cut it following the rectangle’s size.</a:t>
            </a:r>
            <a:endParaRPr sz="1333" b="0" i="0" u="none" strike="noStrike" cap="none">
              <a:solidFill>
                <a:srgbClr val="000000"/>
              </a:solidFill>
              <a:latin typeface="Helvetica Neue"/>
              <a:ea typeface="Helvetica Neue"/>
              <a:cs typeface="Helvetica Neue"/>
              <a:sym typeface="Helvetica Neue"/>
            </a:endParaRPr>
          </a:p>
        </p:txBody>
      </p:sp>
      <p:sp>
        <p:nvSpPr>
          <p:cNvPr id="30" name="Google Shape;30;p30"/>
          <p:cNvSpPr txBox="1">
            <a:spLocks noGrp="1"/>
          </p:cNvSpPr>
          <p:nvPr>
            <p:ph type="body" idx="1"/>
          </p:nvPr>
        </p:nvSpPr>
        <p:spPr>
          <a:xfrm>
            <a:off x="6505400" y="2115567"/>
            <a:ext cx="3755200" cy="2432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
        <p:nvSpPr>
          <p:cNvPr id="31" name="Google Shape;31;p30"/>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560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32"/>
        <p:cNvGrpSpPr/>
        <p:nvPr/>
      </p:nvGrpSpPr>
      <p:grpSpPr>
        <a:xfrm>
          <a:off x="0" y="0"/>
          <a:ext cx="0" cy="0"/>
          <a:chOff x="0" y="0"/>
          <a:chExt cx="0" cy="0"/>
        </a:xfrm>
      </p:grpSpPr>
      <p:pic>
        <p:nvPicPr>
          <p:cNvPr id="33" name="Google Shape;33;p31"/>
          <p:cNvPicPr preferRelativeResize="0"/>
          <p:nvPr/>
        </p:nvPicPr>
        <p:blipFill rotWithShape="1">
          <a:blip r:embed="rId2">
            <a:alphaModFix/>
          </a:blip>
          <a:srcRect l="19" r="19"/>
          <a:stretch/>
        </p:blipFill>
        <p:spPr>
          <a:xfrm>
            <a:off x="2467" y="1"/>
            <a:ext cx="12187068" cy="6858001"/>
          </a:xfrm>
          <a:prstGeom prst="rect">
            <a:avLst/>
          </a:prstGeom>
          <a:noFill/>
          <a:ln>
            <a:noFill/>
          </a:ln>
        </p:spPr>
      </p:pic>
      <p:sp>
        <p:nvSpPr>
          <p:cNvPr id="34" name="Google Shape;34;p31"/>
          <p:cNvSpPr txBox="1">
            <a:spLocks noGrp="1"/>
          </p:cNvSpPr>
          <p:nvPr>
            <p:ph type="body" idx="1"/>
          </p:nvPr>
        </p:nvSpPr>
        <p:spPr>
          <a:xfrm>
            <a:off x="1671000" y="2386000"/>
            <a:ext cx="8850000" cy="1882800"/>
          </a:xfrm>
          <a:prstGeom prst="rect">
            <a:avLst/>
          </a:prstGeom>
          <a:noFill/>
          <a:ln>
            <a:noFill/>
          </a:ln>
        </p:spPr>
        <p:txBody>
          <a:bodyPr spcFirstLastPara="1" wrap="square" lIns="91425" tIns="91425" rIns="91425" bIns="91425" anchor="t" anchorCtr="0">
            <a:normAutofit/>
          </a:bodyPr>
          <a:lstStyle>
            <a:lvl1pPr marL="609585" lvl="0"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1pPr>
            <a:lvl2pPr marL="1219170" lvl="1"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2pPr>
            <a:lvl3pPr marL="1828754" lvl="2"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3pPr>
            <a:lvl4pPr marL="2438339" lvl="3"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4pPr>
            <a:lvl5pPr marL="3047924" lvl="4"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5pPr>
            <a:lvl6pPr marL="3657509" lvl="5"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6pPr>
            <a:lvl7pPr marL="4267093" lvl="6"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7pPr>
            <a:lvl8pPr marL="4876678" lvl="7"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8pPr>
            <a:lvl9pPr marL="5486263" lvl="8" indent="-440256" algn="ctr">
              <a:lnSpc>
                <a:spcPct val="115000"/>
              </a:lnSpc>
              <a:spcBef>
                <a:spcPts val="0"/>
              </a:spcBef>
              <a:spcAft>
                <a:spcPts val="0"/>
              </a:spcAft>
              <a:buClr>
                <a:srgbClr val="000000"/>
              </a:buClr>
              <a:buSzPts val="1600"/>
              <a:buFont typeface="Helvetica Neue"/>
              <a:buChar char="■"/>
              <a:defRPr sz="2133">
                <a:solidFill>
                  <a:srgbClr val="000000"/>
                </a:solidFill>
                <a:highlight>
                  <a:schemeClr val="lt1"/>
                </a:highlight>
                <a:latin typeface="Helvetica Neue"/>
                <a:ea typeface="Helvetica Neue"/>
                <a:cs typeface="Helvetica Neue"/>
                <a:sym typeface="Helvetica Neue"/>
              </a:defRPr>
            </a:lvl9pPr>
          </a:lstStyle>
          <a:p>
            <a:endParaRPr/>
          </a:p>
        </p:txBody>
      </p:sp>
      <p:sp>
        <p:nvSpPr>
          <p:cNvPr id="35" name="Google Shape;35;p31"/>
          <p:cNvSpPr txBox="1">
            <a:spLocks noGrp="1"/>
          </p:cNvSpPr>
          <p:nvPr>
            <p:ph type="subTitle" idx="2"/>
          </p:nvPr>
        </p:nvSpPr>
        <p:spPr>
          <a:xfrm>
            <a:off x="299700" y="158667"/>
            <a:ext cx="4336800" cy="5248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666666"/>
              </a:buClr>
              <a:buSzPts val="1100"/>
              <a:buNone/>
              <a:defRPr sz="1467">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36" name="Google Shape;36;p31"/>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562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 and text" type="twoColTx">
  <p:cSld name="1_Photo and text">
    <p:spTree>
      <p:nvGrpSpPr>
        <p:cNvPr id="1" name="Shape 37"/>
        <p:cNvGrpSpPr/>
        <p:nvPr/>
      </p:nvGrpSpPr>
      <p:grpSpPr>
        <a:xfrm>
          <a:off x="0" y="0"/>
          <a:ext cx="0" cy="0"/>
          <a:chOff x="0" y="0"/>
          <a:chExt cx="0" cy="0"/>
        </a:xfrm>
      </p:grpSpPr>
      <p:sp>
        <p:nvSpPr>
          <p:cNvPr id="38" name="Google Shape;38;p32"/>
          <p:cNvSpPr txBox="1">
            <a:spLocks noGrp="1"/>
          </p:cNvSpPr>
          <p:nvPr>
            <p:ph type="title"/>
          </p:nvPr>
        </p:nvSpPr>
        <p:spPr>
          <a:xfrm>
            <a:off x="1128300" y="1805233"/>
            <a:ext cx="4271600" cy="673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9pPr>
          </a:lstStyle>
          <a:p>
            <a:endParaRPr/>
          </a:p>
        </p:txBody>
      </p:sp>
      <p:sp>
        <p:nvSpPr>
          <p:cNvPr id="39" name="Google Shape;39;p32"/>
          <p:cNvSpPr txBox="1">
            <a:spLocks noGrp="1"/>
          </p:cNvSpPr>
          <p:nvPr>
            <p:ph type="subTitle" idx="1"/>
          </p:nvPr>
        </p:nvSpPr>
        <p:spPr>
          <a:xfrm>
            <a:off x="299700" y="158667"/>
            <a:ext cx="4336800" cy="5248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467">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40" name="Google Shape;40;p32"/>
          <p:cNvSpPr txBox="1">
            <a:spLocks noGrp="1"/>
          </p:cNvSpPr>
          <p:nvPr>
            <p:ph type="body" idx="2"/>
          </p:nvPr>
        </p:nvSpPr>
        <p:spPr>
          <a:xfrm>
            <a:off x="1128300" y="2554333"/>
            <a:ext cx="4271600" cy="31560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rgbClr val="000000"/>
                </a:solidFill>
                <a:latin typeface="Helvetica Neue"/>
                <a:ea typeface="Helvetica Neue"/>
                <a:cs typeface="Helvetica Neue"/>
                <a:sym typeface="Helvetica Neue"/>
              </a:defRPr>
            </a:lvl9pPr>
          </a:lstStyle>
          <a:p>
            <a:endParaRPr/>
          </a:p>
        </p:txBody>
      </p:sp>
      <p:sp>
        <p:nvSpPr>
          <p:cNvPr id="41" name="Google Shape;41;p32"/>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2" name="Google Shape;42;p32"/>
          <p:cNvSpPr/>
          <p:nvPr/>
        </p:nvSpPr>
        <p:spPr>
          <a:xfrm>
            <a:off x="6418400" y="683333"/>
            <a:ext cx="4812000" cy="54144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Helvetica Neue"/>
                <a:ea typeface="Helvetica Neue"/>
                <a:cs typeface="Helvetica Neue"/>
                <a:sym typeface="Helvetica Neue"/>
              </a:rPr>
              <a:t>Put the photo over this grey rectangle.</a:t>
            </a:r>
            <a:endParaRPr sz="16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Helvetica Neue"/>
                <a:ea typeface="Helvetica Neue"/>
                <a:cs typeface="Helvetica Neue"/>
                <a:sym typeface="Helvetica Neue"/>
              </a:rPr>
              <a:t>If necessary, cut it following the rectangle’s size.</a:t>
            </a: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52630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 type="title">
  <p:cSld name="Cover">
    <p:bg>
      <p:bgPr>
        <a:solidFill>
          <a:srgbClr val="E52330"/>
        </a:solidFill>
        <a:effectLst/>
      </p:bgPr>
    </p:bg>
    <p:spTree>
      <p:nvGrpSpPr>
        <p:cNvPr id="1" name="Shape 43"/>
        <p:cNvGrpSpPr/>
        <p:nvPr/>
      </p:nvGrpSpPr>
      <p:grpSpPr>
        <a:xfrm>
          <a:off x="0" y="0"/>
          <a:ext cx="0" cy="0"/>
          <a:chOff x="0" y="0"/>
          <a:chExt cx="0" cy="0"/>
        </a:xfrm>
      </p:grpSpPr>
      <p:sp>
        <p:nvSpPr>
          <p:cNvPr id="44" name="Google Shape;44;p33"/>
          <p:cNvSpPr/>
          <p:nvPr/>
        </p:nvSpPr>
        <p:spPr>
          <a:xfrm>
            <a:off x="-105767" y="-70533"/>
            <a:ext cx="12411200" cy="7016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 name="Google Shape;45;p33"/>
          <p:cNvSpPr txBox="1">
            <a:spLocks noGrp="1"/>
          </p:cNvSpPr>
          <p:nvPr>
            <p:ph type="title"/>
          </p:nvPr>
        </p:nvSpPr>
        <p:spPr>
          <a:xfrm>
            <a:off x="540000" y="2386800"/>
            <a:ext cx="10968400" cy="12980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4400"/>
              <a:buFont typeface="Helvetica Neue"/>
              <a:buNone/>
              <a:defRPr sz="5867">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4400"/>
              <a:buNone/>
              <a:defRPr sz="5867">
                <a:solidFill>
                  <a:srgbClr val="DE8F32"/>
                </a:solidFill>
              </a:defRPr>
            </a:lvl2pPr>
            <a:lvl3pPr lvl="2" algn="ctr">
              <a:lnSpc>
                <a:spcPct val="100000"/>
              </a:lnSpc>
              <a:spcBef>
                <a:spcPts val="0"/>
              </a:spcBef>
              <a:spcAft>
                <a:spcPts val="0"/>
              </a:spcAft>
              <a:buClr>
                <a:srgbClr val="DE8F32"/>
              </a:buClr>
              <a:buSzPts val="4400"/>
              <a:buNone/>
              <a:defRPr sz="5867">
                <a:solidFill>
                  <a:srgbClr val="DE8F32"/>
                </a:solidFill>
              </a:defRPr>
            </a:lvl3pPr>
            <a:lvl4pPr lvl="3" algn="ctr">
              <a:lnSpc>
                <a:spcPct val="100000"/>
              </a:lnSpc>
              <a:spcBef>
                <a:spcPts val="0"/>
              </a:spcBef>
              <a:spcAft>
                <a:spcPts val="0"/>
              </a:spcAft>
              <a:buClr>
                <a:srgbClr val="DE8F32"/>
              </a:buClr>
              <a:buSzPts val="4400"/>
              <a:buNone/>
              <a:defRPr sz="5867">
                <a:solidFill>
                  <a:srgbClr val="DE8F32"/>
                </a:solidFill>
              </a:defRPr>
            </a:lvl4pPr>
            <a:lvl5pPr lvl="4" algn="ctr">
              <a:lnSpc>
                <a:spcPct val="100000"/>
              </a:lnSpc>
              <a:spcBef>
                <a:spcPts val="0"/>
              </a:spcBef>
              <a:spcAft>
                <a:spcPts val="0"/>
              </a:spcAft>
              <a:buClr>
                <a:srgbClr val="DE8F32"/>
              </a:buClr>
              <a:buSzPts val="4400"/>
              <a:buNone/>
              <a:defRPr sz="5867">
                <a:solidFill>
                  <a:srgbClr val="DE8F32"/>
                </a:solidFill>
              </a:defRPr>
            </a:lvl5pPr>
            <a:lvl6pPr lvl="5" algn="ctr">
              <a:lnSpc>
                <a:spcPct val="100000"/>
              </a:lnSpc>
              <a:spcBef>
                <a:spcPts val="0"/>
              </a:spcBef>
              <a:spcAft>
                <a:spcPts val="0"/>
              </a:spcAft>
              <a:buClr>
                <a:srgbClr val="DE8F32"/>
              </a:buClr>
              <a:buSzPts val="4400"/>
              <a:buNone/>
              <a:defRPr sz="5867">
                <a:solidFill>
                  <a:srgbClr val="DE8F32"/>
                </a:solidFill>
              </a:defRPr>
            </a:lvl6pPr>
            <a:lvl7pPr lvl="6" algn="ctr">
              <a:lnSpc>
                <a:spcPct val="100000"/>
              </a:lnSpc>
              <a:spcBef>
                <a:spcPts val="0"/>
              </a:spcBef>
              <a:spcAft>
                <a:spcPts val="0"/>
              </a:spcAft>
              <a:buClr>
                <a:srgbClr val="DE8F32"/>
              </a:buClr>
              <a:buSzPts val="4400"/>
              <a:buNone/>
              <a:defRPr sz="5867">
                <a:solidFill>
                  <a:srgbClr val="DE8F32"/>
                </a:solidFill>
              </a:defRPr>
            </a:lvl7pPr>
            <a:lvl8pPr lvl="7" algn="ctr">
              <a:lnSpc>
                <a:spcPct val="100000"/>
              </a:lnSpc>
              <a:spcBef>
                <a:spcPts val="0"/>
              </a:spcBef>
              <a:spcAft>
                <a:spcPts val="0"/>
              </a:spcAft>
              <a:buClr>
                <a:srgbClr val="DE8F32"/>
              </a:buClr>
              <a:buSzPts val="4400"/>
              <a:buNone/>
              <a:defRPr sz="5867">
                <a:solidFill>
                  <a:srgbClr val="DE8F32"/>
                </a:solidFill>
              </a:defRPr>
            </a:lvl8pPr>
            <a:lvl9pPr lvl="8" algn="ctr">
              <a:lnSpc>
                <a:spcPct val="100000"/>
              </a:lnSpc>
              <a:spcBef>
                <a:spcPts val="0"/>
              </a:spcBef>
              <a:spcAft>
                <a:spcPts val="0"/>
              </a:spcAft>
              <a:buClr>
                <a:srgbClr val="DE8F32"/>
              </a:buClr>
              <a:buSzPts val="4400"/>
              <a:buNone/>
              <a:defRPr sz="5867">
                <a:solidFill>
                  <a:srgbClr val="DE8F32"/>
                </a:solidFill>
              </a:defRPr>
            </a:lvl9pPr>
          </a:lstStyle>
          <a:p>
            <a:endParaRPr/>
          </a:p>
        </p:txBody>
      </p:sp>
      <p:sp>
        <p:nvSpPr>
          <p:cNvPr id="46" name="Google Shape;46;p33"/>
          <p:cNvSpPr txBox="1">
            <a:spLocks noGrp="1"/>
          </p:cNvSpPr>
          <p:nvPr>
            <p:ph type="subTitle" idx="1"/>
          </p:nvPr>
        </p:nvSpPr>
        <p:spPr>
          <a:xfrm>
            <a:off x="2983000" y="3807440"/>
            <a:ext cx="6082400" cy="6608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DE8F32"/>
              </a:buClr>
              <a:buSzPts val="2200"/>
              <a:buFont typeface="Helvetica Neue Light"/>
              <a:buNone/>
              <a:defRPr sz="2933">
                <a:solidFill>
                  <a:srgbClr val="DE8F32"/>
                </a:solidFill>
                <a:latin typeface="Helvetica Neue Light"/>
                <a:ea typeface="Helvetica Neue Light"/>
                <a:cs typeface="Helvetica Neue Light"/>
                <a:sym typeface="Helvetica Neue Light"/>
              </a:defRPr>
            </a:lvl1pPr>
            <a:lvl2pPr lvl="1"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a:endParaRPr/>
          </a:p>
        </p:txBody>
      </p:sp>
      <p:sp>
        <p:nvSpPr>
          <p:cNvPr id="47" name="Google Shape;47;p33"/>
          <p:cNvSpPr txBox="1">
            <a:spLocks noGrp="1"/>
          </p:cNvSpPr>
          <p:nvPr>
            <p:ph type="subTitle" idx="2"/>
          </p:nvPr>
        </p:nvSpPr>
        <p:spPr>
          <a:xfrm>
            <a:off x="4278800" y="5054667"/>
            <a:ext cx="3490800" cy="4460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1pPr>
            <a:lvl2pPr lvl="1"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2pPr>
            <a:lvl3pPr lvl="2"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3pPr>
            <a:lvl4pPr lvl="3"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4pPr>
            <a:lvl5pPr lvl="4"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5pPr>
            <a:lvl6pPr lvl="5"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6pPr>
            <a:lvl7pPr lvl="6"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7pPr>
            <a:lvl8pPr lvl="7"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8pPr>
            <a:lvl9pPr lvl="8" algn="l">
              <a:lnSpc>
                <a:spcPct val="115000"/>
              </a:lnSpc>
              <a:spcBef>
                <a:spcPts val="0"/>
              </a:spcBef>
              <a:spcAft>
                <a:spcPts val="0"/>
              </a:spcAft>
              <a:buClr>
                <a:srgbClr val="858585"/>
              </a:buClr>
              <a:buSzPts val="800"/>
              <a:buFont typeface="Helvetica Neue"/>
              <a:buNone/>
              <a:defRPr sz="1067">
                <a:solidFill>
                  <a:srgbClr val="858585"/>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814900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s bulletpoints">
  <p:cSld name="Two columns bulletpoints">
    <p:spTree>
      <p:nvGrpSpPr>
        <p:cNvPr id="1" name="Shape 48"/>
        <p:cNvGrpSpPr/>
        <p:nvPr/>
      </p:nvGrpSpPr>
      <p:grpSpPr>
        <a:xfrm>
          <a:off x="0" y="0"/>
          <a:ext cx="0" cy="0"/>
          <a:chOff x="0" y="0"/>
          <a:chExt cx="0" cy="0"/>
        </a:xfrm>
      </p:grpSpPr>
      <p:pic>
        <p:nvPicPr>
          <p:cNvPr id="49" name="Google Shape;49;p34"/>
          <p:cNvPicPr preferRelativeResize="0"/>
          <p:nvPr/>
        </p:nvPicPr>
        <p:blipFill rotWithShape="1">
          <a:blip r:embed="rId2">
            <a:alphaModFix/>
          </a:blip>
          <a:srcRect l="19" r="19"/>
          <a:stretch/>
        </p:blipFill>
        <p:spPr>
          <a:xfrm>
            <a:off x="2467" y="1"/>
            <a:ext cx="12187068" cy="6858001"/>
          </a:xfrm>
          <a:prstGeom prst="rect">
            <a:avLst/>
          </a:prstGeom>
          <a:noFill/>
          <a:ln>
            <a:noFill/>
          </a:ln>
        </p:spPr>
      </p:pic>
      <p:sp>
        <p:nvSpPr>
          <p:cNvPr id="50" name="Google Shape;50;p34"/>
          <p:cNvSpPr txBox="1">
            <a:spLocks noGrp="1"/>
          </p:cNvSpPr>
          <p:nvPr>
            <p:ph type="title"/>
          </p:nvPr>
        </p:nvSpPr>
        <p:spPr>
          <a:xfrm>
            <a:off x="890767" y="1195633"/>
            <a:ext cx="10366400" cy="84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3333">
                <a:latin typeface="Helvetica Neue"/>
                <a:ea typeface="Helvetica Neue"/>
                <a:cs typeface="Helvetica Neue"/>
                <a:sym typeface="Helvetica Neue"/>
              </a:defRPr>
            </a:lvl1pPr>
            <a:lvl2pPr lvl="1" algn="l">
              <a:lnSpc>
                <a:spcPct val="100000"/>
              </a:lnSpc>
              <a:spcBef>
                <a:spcPts val="0"/>
              </a:spcBef>
              <a:spcAft>
                <a:spcPts val="0"/>
              </a:spcAft>
              <a:buSzPts val="2500"/>
              <a:buNone/>
              <a:defRPr sz="3333" b="1"/>
            </a:lvl2pPr>
            <a:lvl3pPr lvl="2" algn="l">
              <a:lnSpc>
                <a:spcPct val="100000"/>
              </a:lnSpc>
              <a:spcBef>
                <a:spcPts val="0"/>
              </a:spcBef>
              <a:spcAft>
                <a:spcPts val="0"/>
              </a:spcAft>
              <a:buSzPts val="2500"/>
              <a:buNone/>
              <a:defRPr sz="3333" b="1"/>
            </a:lvl3pPr>
            <a:lvl4pPr lvl="3" algn="l">
              <a:lnSpc>
                <a:spcPct val="100000"/>
              </a:lnSpc>
              <a:spcBef>
                <a:spcPts val="0"/>
              </a:spcBef>
              <a:spcAft>
                <a:spcPts val="0"/>
              </a:spcAft>
              <a:buSzPts val="2500"/>
              <a:buNone/>
              <a:defRPr sz="3333" b="1"/>
            </a:lvl4pPr>
            <a:lvl5pPr lvl="4" algn="l">
              <a:lnSpc>
                <a:spcPct val="100000"/>
              </a:lnSpc>
              <a:spcBef>
                <a:spcPts val="0"/>
              </a:spcBef>
              <a:spcAft>
                <a:spcPts val="0"/>
              </a:spcAft>
              <a:buSzPts val="2500"/>
              <a:buNone/>
              <a:defRPr sz="3333" b="1"/>
            </a:lvl5pPr>
            <a:lvl6pPr lvl="5" algn="l">
              <a:lnSpc>
                <a:spcPct val="100000"/>
              </a:lnSpc>
              <a:spcBef>
                <a:spcPts val="0"/>
              </a:spcBef>
              <a:spcAft>
                <a:spcPts val="0"/>
              </a:spcAft>
              <a:buSzPts val="2500"/>
              <a:buNone/>
              <a:defRPr sz="3333" b="1"/>
            </a:lvl6pPr>
            <a:lvl7pPr lvl="6" algn="l">
              <a:lnSpc>
                <a:spcPct val="100000"/>
              </a:lnSpc>
              <a:spcBef>
                <a:spcPts val="0"/>
              </a:spcBef>
              <a:spcAft>
                <a:spcPts val="0"/>
              </a:spcAft>
              <a:buSzPts val="2500"/>
              <a:buNone/>
              <a:defRPr sz="3333" b="1"/>
            </a:lvl7pPr>
            <a:lvl8pPr lvl="7" algn="l">
              <a:lnSpc>
                <a:spcPct val="100000"/>
              </a:lnSpc>
              <a:spcBef>
                <a:spcPts val="0"/>
              </a:spcBef>
              <a:spcAft>
                <a:spcPts val="0"/>
              </a:spcAft>
              <a:buSzPts val="2500"/>
              <a:buNone/>
              <a:defRPr sz="3333" b="1"/>
            </a:lvl8pPr>
            <a:lvl9pPr lvl="8" algn="l">
              <a:lnSpc>
                <a:spcPct val="100000"/>
              </a:lnSpc>
              <a:spcBef>
                <a:spcPts val="0"/>
              </a:spcBef>
              <a:spcAft>
                <a:spcPts val="0"/>
              </a:spcAft>
              <a:buSzPts val="2500"/>
              <a:buNone/>
              <a:defRPr sz="3333" b="1"/>
            </a:lvl9pPr>
          </a:lstStyle>
          <a:p>
            <a:endParaRPr/>
          </a:p>
        </p:txBody>
      </p:sp>
      <p:sp>
        <p:nvSpPr>
          <p:cNvPr id="51" name="Google Shape;51;p34"/>
          <p:cNvSpPr txBox="1">
            <a:spLocks noGrp="1"/>
          </p:cNvSpPr>
          <p:nvPr>
            <p:ph type="subTitle" idx="1"/>
          </p:nvPr>
        </p:nvSpPr>
        <p:spPr>
          <a:xfrm>
            <a:off x="299700" y="158667"/>
            <a:ext cx="4336800" cy="5248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467">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467"/>
            </a:lvl2pPr>
            <a:lvl3pPr lvl="2" algn="l">
              <a:lnSpc>
                <a:spcPct val="115000"/>
              </a:lnSpc>
              <a:spcBef>
                <a:spcPts val="0"/>
              </a:spcBef>
              <a:spcAft>
                <a:spcPts val="0"/>
              </a:spcAft>
              <a:buSzPts val="1100"/>
              <a:buNone/>
              <a:defRPr sz="1467"/>
            </a:lvl3pPr>
            <a:lvl4pPr lvl="3" algn="l">
              <a:lnSpc>
                <a:spcPct val="115000"/>
              </a:lnSpc>
              <a:spcBef>
                <a:spcPts val="0"/>
              </a:spcBef>
              <a:spcAft>
                <a:spcPts val="0"/>
              </a:spcAft>
              <a:buSzPts val="1100"/>
              <a:buNone/>
              <a:defRPr sz="1467"/>
            </a:lvl4pPr>
            <a:lvl5pPr lvl="4" algn="l">
              <a:lnSpc>
                <a:spcPct val="115000"/>
              </a:lnSpc>
              <a:spcBef>
                <a:spcPts val="0"/>
              </a:spcBef>
              <a:spcAft>
                <a:spcPts val="0"/>
              </a:spcAft>
              <a:buSzPts val="1100"/>
              <a:buNone/>
              <a:defRPr sz="1467"/>
            </a:lvl5pPr>
            <a:lvl6pPr lvl="5" algn="l">
              <a:lnSpc>
                <a:spcPct val="115000"/>
              </a:lnSpc>
              <a:spcBef>
                <a:spcPts val="0"/>
              </a:spcBef>
              <a:spcAft>
                <a:spcPts val="0"/>
              </a:spcAft>
              <a:buSzPts val="1100"/>
              <a:buNone/>
              <a:defRPr sz="1467"/>
            </a:lvl6pPr>
            <a:lvl7pPr lvl="6" algn="l">
              <a:lnSpc>
                <a:spcPct val="115000"/>
              </a:lnSpc>
              <a:spcBef>
                <a:spcPts val="0"/>
              </a:spcBef>
              <a:spcAft>
                <a:spcPts val="0"/>
              </a:spcAft>
              <a:buSzPts val="1100"/>
              <a:buNone/>
              <a:defRPr sz="1467"/>
            </a:lvl7pPr>
            <a:lvl8pPr lvl="7" algn="l">
              <a:lnSpc>
                <a:spcPct val="115000"/>
              </a:lnSpc>
              <a:spcBef>
                <a:spcPts val="0"/>
              </a:spcBef>
              <a:spcAft>
                <a:spcPts val="0"/>
              </a:spcAft>
              <a:buSzPts val="1100"/>
              <a:buNone/>
              <a:defRPr sz="1467"/>
            </a:lvl8pPr>
            <a:lvl9pPr lvl="8" algn="l">
              <a:lnSpc>
                <a:spcPct val="115000"/>
              </a:lnSpc>
              <a:spcBef>
                <a:spcPts val="0"/>
              </a:spcBef>
              <a:spcAft>
                <a:spcPts val="0"/>
              </a:spcAft>
              <a:buSzPts val="1100"/>
              <a:buNone/>
              <a:defRPr sz="1467"/>
            </a:lvl9pPr>
          </a:lstStyle>
          <a:p>
            <a:endParaRPr/>
          </a:p>
        </p:txBody>
      </p:sp>
      <p:sp>
        <p:nvSpPr>
          <p:cNvPr id="52" name="Google Shape;52;p34"/>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53" name="Google Shape;53;p34"/>
          <p:cNvSpPr txBox="1">
            <a:spLocks noGrp="1"/>
          </p:cNvSpPr>
          <p:nvPr>
            <p:ph type="body" idx="2"/>
          </p:nvPr>
        </p:nvSpPr>
        <p:spPr>
          <a:xfrm>
            <a:off x="890767" y="2384400"/>
            <a:ext cx="4835200" cy="2840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9pPr>
          </a:lstStyle>
          <a:p>
            <a:endParaRPr/>
          </a:p>
        </p:txBody>
      </p:sp>
      <p:sp>
        <p:nvSpPr>
          <p:cNvPr id="54" name="Google Shape;54;p34"/>
          <p:cNvSpPr txBox="1">
            <a:spLocks noGrp="1"/>
          </p:cNvSpPr>
          <p:nvPr>
            <p:ph type="body" idx="3"/>
          </p:nvPr>
        </p:nvSpPr>
        <p:spPr>
          <a:xfrm>
            <a:off x="6466000" y="2384400"/>
            <a:ext cx="4791200" cy="2840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1pPr>
            <a:lvl2pPr marL="1219170" lvl="1"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2pPr>
            <a:lvl3pPr marL="1828754" lvl="2"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3pPr>
            <a:lvl4pPr marL="2438339" lvl="3"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4pPr>
            <a:lvl5pPr marL="3047924" lvl="4"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5pPr>
            <a:lvl6pPr marL="3657509" lvl="5"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6pPr>
            <a:lvl7pPr marL="4267093" lvl="6"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7pPr>
            <a:lvl8pPr marL="4876678" lvl="7"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8pPr>
            <a:lvl9pPr marL="5486263" lvl="8" indent="-406390" algn="l">
              <a:lnSpc>
                <a:spcPct val="115000"/>
              </a:lnSpc>
              <a:spcBef>
                <a:spcPts val="0"/>
              </a:spcBef>
              <a:spcAft>
                <a:spcPts val="0"/>
              </a:spcAft>
              <a:buClr>
                <a:srgbClr val="DE8F32"/>
              </a:buClr>
              <a:buSzPts val="1200"/>
              <a:buFont typeface="Helvetica Neue"/>
              <a:buChar char="■"/>
              <a:defRPr sz="1600">
                <a:solidFill>
                  <a:schemeClr val="dk1"/>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4035273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to collage and short text">
  <p:cSld name="Photo collage and short text">
    <p:spTree>
      <p:nvGrpSpPr>
        <p:cNvPr id="1" name="Shape 55"/>
        <p:cNvGrpSpPr/>
        <p:nvPr/>
      </p:nvGrpSpPr>
      <p:grpSpPr>
        <a:xfrm>
          <a:off x="0" y="0"/>
          <a:ext cx="0" cy="0"/>
          <a:chOff x="0" y="0"/>
          <a:chExt cx="0" cy="0"/>
        </a:xfrm>
      </p:grpSpPr>
      <p:sp>
        <p:nvSpPr>
          <p:cNvPr id="56" name="Google Shape;56;p35"/>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57" name="Google Shape;57;p35"/>
          <p:cNvSpPr/>
          <p:nvPr/>
        </p:nvSpPr>
        <p:spPr>
          <a:xfrm>
            <a:off x="80800" y="5612700"/>
            <a:ext cx="1441600" cy="11856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 name="Google Shape;58;p35"/>
          <p:cNvSpPr/>
          <p:nvPr/>
        </p:nvSpPr>
        <p:spPr>
          <a:xfrm>
            <a:off x="6156000" y="-12700"/>
            <a:ext cx="6034000" cy="68580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 name="Google Shape;59;p35"/>
          <p:cNvSpPr/>
          <p:nvPr/>
        </p:nvSpPr>
        <p:spPr>
          <a:xfrm>
            <a:off x="244967" y="256500"/>
            <a:ext cx="5586800" cy="41572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Helvetica Neue"/>
                <a:ea typeface="Helvetica Neue"/>
                <a:cs typeface="Helvetica Neue"/>
                <a:sym typeface="Helvetica Neue"/>
              </a:rPr>
              <a:t>Put the photo over this grey rectangle.</a:t>
            </a:r>
            <a:endParaRPr sz="16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Helvetica Neue"/>
                <a:ea typeface="Helvetica Neue"/>
                <a:cs typeface="Helvetica Neue"/>
                <a:sym typeface="Helvetica Neue"/>
              </a:rPr>
              <a:t>If necessary, cut it following the rectangle’s size.</a:t>
            </a:r>
            <a:endParaRPr sz="1600" b="0" i="0" u="none" strike="noStrike" cap="none">
              <a:solidFill>
                <a:srgbClr val="000000"/>
              </a:solidFill>
              <a:latin typeface="Arial"/>
              <a:ea typeface="Arial"/>
              <a:cs typeface="Arial"/>
              <a:sym typeface="Arial"/>
            </a:endParaRPr>
          </a:p>
        </p:txBody>
      </p:sp>
      <p:sp>
        <p:nvSpPr>
          <p:cNvPr id="60" name="Google Shape;60;p35"/>
          <p:cNvSpPr/>
          <p:nvPr/>
        </p:nvSpPr>
        <p:spPr>
          <a:xfrm>
            <a:off x="245000" y="4671000"/>
            <a:ext cx="2714400" cy="19864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Helvetica Neue"/>
                <a:ea typeface="Helvetica Neue"/>
                <a:cs typeface="Helvetica Neue"/>
                <a:sym typeface="Helvetica Neue"/>
              </a:rPr>
              <a:t>Put the photo over this grey rectangle.</a:t>
            </a:r>
            <a:endParaRPr sz="16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Helvetica Neue"/>
                <a:ea typeface="Helvetica Neue"/>
                <a:cs typeface="Helvetica Neue"/>
                <a:sym typeface="Helvetica Neue"/>
              </a:rPr>
              <a:t>If necessary, cut it following the rectangle’s size.</a:t>
            </a:r>
            <a:endParaRPr sz="1600" b="0" i="0" u="none" strike="noStrike" cap="none">
              <a:solidFill>
                <a:srgbClr val="000000"/>
              </a:solidFill>
              <a:latin typeface="Arial"/>
              <a:ea typeface="Arial"/>
              <a:cs typeface="Arial"/>
              <a:sym typeface="Arial"/>
            </a:endParaRPr>
          </a:p>
        </p:txBody>
      </p:sp>
      <p:sp>
        <p:nvSpPr>
          <p:cNvPr id="61" name="Google Shape;61;p35"/>
          <p:cNvSpPr/>
          <p:nvPr/>
        </p:nvSpPr>
        <p:spPr>
          <a:xfrm>
            <a:off x="3138373" y="4671000"/>
            <a:ext cx="2693600" cy="19864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Helvetica Neue"/>
                <a:ea typeface="Helvetica Neue"/>
                <a:cs typeface="Helvetica Neue"/>
                <a:sym typeface="Helvetica Neue"/>
              </a:rPr>
              <a:t>Put the photo over this grey rectangle.</a:t>
            </a:r>
            <a:endParaRPr sz="16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Helvetica Neue"/>
                <a:ea typeface="Helvetica Neue"/>
                <a:cs typeface="Helvetica Neue"/>
                <a:sym typeface="Helvetica Neue"/>
              </a:rPr>
              <a:t>If necessary, cut it following the rectangle’s size.</a:t>
            </a:r>
            <a:endParaRPr sz="1600" b="0" i="0" u="none" strike="noStrike" cap="none">
              <a:solidFill>
                <a:srgbClr val="000000"/>
              </a:solidFill>
              <a:latin typeface="Arial"/>
              <a:ea typeface="Arial"/>
              <a:cs typeface="Arial"/>
              <a:sym typeface="Arial"/>
            </a:endParaRPr>
          </a:p>
        </p:txBody>
      </p:sp>
      <p:sp>
        <p:nvSpPr>
          <p:cNvPr id="62" name="Google Shape;62;p35"/>
          <p:cNvSpPr txBox="1">
            <a:spLocks noGrp="1"/>
          </p:cNvSpPr>
          <p:nvPr>
            <p:ph type="body" idx="1"/>
          </p:nvPr>
        </p:nvSpPr>
        <p:spPr>
          <a:xfrm>
            <a:off x="6088500" y="2578500"/>
            <a:ext cx="4738800" cy="1835200"/>
          </a:xfrm>
          <a:prstGeom prst="rect">
            <a:avLst/>
          </a:prstGeom>
          <a:solidFill>
            <a:srgbClr val="FFFFFF"/>
          </a:solidFill>
          <a:ln>
            <a:noFill/>
          </a:ln>
        </p:spPr>
        <p:txBody>
          <a:bodyPr spcFirstLastPara="1" wrap="square" lIns="91425" tIns="91425" rIns="91425" bIns="91425" anchor="ctr" anchorCtr="0">
            <a:normAutofit/>
          </a:bodyPr>
          <a:lstStyle>
            <a:lvl1pPr marL="609585" lvl="0"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1219170" lvl="1"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828754" lvl="2"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2438339" lvl="3"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3047924" lvl="4"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3657509" lvl="5"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4267093" lvl="6"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4876678" lvl="7"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5486263" lvl="8" indent="-40639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63" name="Google Shape;63;p35"/>
          <p:cNvSpPr txBox="1">
            <a:spLocks noGrp="1"/>
          </p:cNvSpPr>
          <p:nvPr>
            <p:ph type="sldNum" idx="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701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2/10/22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313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act">
  <p:cSld name="Contact">
    <p:spTree>
      <p:nvGrpSpPr>
        <p:cNvPr id="1" name="Shape 70"/>
        <p:cNvGrpSpPr/>
        <p:nvPr/>
      </p:nvGrpSpPr>
      <p:grpSpPr>
        <a:xfrm>
          <a:off x="0" y="0"/>
          <a:ext cx="0" cy="0"/>
          <a:chOff x="0" y="0"/>
          <a:chExt cx="0" cy="0"/>
        </a:xfrm>
      </p:grpSpPr>
      <p:sp>
        <p:nvSpPr>
          <p:cNvPr id="71" name="Google Shape;71;p37"/>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72" name="Google Shape;72;p37"/>
          <p:cNvSpPr txBox="1"/>
          <p:nvPr/>
        </p:nvSpPr>
        <p:spPr>
          <a:xfrm>
            <a:off x="3054400" y="1624534"/>
            <a:ext cx="2416000" cy="82063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733" b="1" i="0" u="none" strike="noStrike" cap="none">
                <a:solidFill>
                  <a:srgbClr val="000000"/>
                </a:solidFill>
                <a:latin typeface="Helvetica Neue"/>
                <a:ea typeface="Helvetica Neue"/>
                <a:cs typeface="Helvetica Neue"/>
                <a:sym typeface="Helvetica Neue"/>
              </a:rPr>
              <a:t>Contact</a:t>
            </a:r>
            <a:endParaRPr sz="3733" b="1" i="0" u="none" strike="noStrike" cap="none">
              <a:solidFill>
                <a:srgbClr val="000000"/>
              </a:solidFill>
              <a:latin typeface="Helvetica Neue"/>
              <a:ea typeface="Helvetica Neue"/>
              <a:cs typeface="Helvetica Neue"/>
              <a:sym typeface="Helvetica Neue"/>
            </a:endParaRPr>
          </a:p>
        </p:txBody>
      </p:sp>
      <p:sp>
        <p:nvSpPr>
          <p:cNvPr id="73" name="Google Shape;73;p37"/>
          <p:cNvSpPr txBox="1"/>
          <p:nvPr/>
        </p:nvSpPr>
        <p:spPr>
          <a:xfrm>
            <a:off x="3054400" y="2570733"/>
            <a:ext cx="5514800" cy="2390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1" i="0" u="none" strike="noStrike" cap="none">
                <a:solidFill>
                  <a:srgbClr val="151B26"/>
                </a:solidFill>
                <a:highlight>
                  <a:srgbClr val="F6F8F9"/>
                </a:highlight>
                <a:latin typeface="Helvetica Neue"/>
                <a:ea typeface="Helvetica Neue"/>
                <a:cs typeface="Helvetica Neue"/>
                <a:sym typeface="Helvetica Neue"/>
              </a:rPr>
              <a:t>General Secretariat for Synod of Bishops</a:t>
            </a:r>
            <a:endParaRPr sz="2000" b="1"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6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n-US" sz="1600" b="0" i="0" u="none" strike="noStrike" cap="none">
                <a:solidFill>
                  <a:srgbClr val="151B26"/>
                </a:solidFill>
                <a:highlight>
                  <a:srgbClr val="F6F8F9"/>
                </a:highlight>
                <a:latin typeface="Helvetica Neue"/>
                <a:ea typeface="Helvetica Neue"/>
                <a:cs typeface="Helvetica Neue"/>
                <a:sym typeface="Helvetica Neue"/>
              </a:rPr>
              <a:t>Via della Conciliazione 34 - 00120 Città del Vaticano</a:t>
            </a:r>
            <a:endParaRPr sz="16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6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n-US" sz="1600" b="0" i="0" u="none" strike="noStrike" cap="none">
                <a:solidFill>
                  <a:schemeClr val="dk1"/>
                </a:solidFill>
                <a:latin typeface="Helvetica Neue"/>
                <a:ea typeface="Helvetica Neue"/>
                <a:cs typeface="Helvetica Neue"/>
                <a:sym typeface="Helvetica Neue"/>
              </a:rPr>
              <a:t>Phone: </a:t>
            </a:r>
            <a:r>
              <a:rPr lang="en-US" sz="1600" b="0" i="0" u="none" strike="noStrike" cap="none">
                <a:solidFill>
                  <a:srgbClr val="151B26"/>
                </a:solidFill>
                <a:highlight>
                  <a:srgbClr val="F6F8F9"/>
                </a:highlight>
                <a:latin typeface="Helvetica Neue"/>
                <a:ea typeface="Helvetica Neue"/>
                <a:cs typeface="Helvetica Neue"/>
                <a:sym typeface="Helvetica Neue"/>
              </a:rPr>
              <a:t>(+39) 06 698 84821 / 84324</a:t>
            </a:r>
            <a:endParaRPr sz="1600" b="0"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n-US" sz="1600" b="0" i="0" u="none" strike="noStrike" cap="none">
                <a:solidFill>
                  <a:schemeClr val="dk1"/>
                </a:solidFill>
                <a:highlight>
                  <a:srgbClr val="F6F8F9"/>
                </a:highlight>
                <a:latin typeface="Helvetica Neue"/>
                <a:ea typeface="Helvetica Neue"/>
                <a:cs typeface="Helvetica Neue"/>
                <a:sym typeface="Helvetica Neue"/>
              </a:rPr>
              <a:t>synodus@synod.va</a:t>
            </a:r>
            <a:r>
              <a:rPr lang="en-US" sz="1600" b="0" i="0" u="none" strike="noStrike" cap="none">
                <a:solidFill>
                  <a:srgbClr val="000000"/>
                </a:solidFill>
                <a:latin typeface="Helvetica Neue"/>
                <a:ea typeface="Helvetica Neue"/>
                <a:cs typeface="Helvetica Neue"/>
                <a:sym typeface="Helvetica Neue"/>
              </a:rPr>
              <a:t> </a:t>
            </a:r>
            <a:endParaRPr sz="1600" b="0"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n-US" sz="1600" b="0" i="0" u="sng" strike="noStrike" cap="none">
                <a:solidFill>
                  <a:schemeClr val="hlink"/>
                </a:solidFill>
                <a:latin typeface="Helvetica Neue"/>
                <a:ea typeface="Helvetica Neue"/>
                <a:cs typeface="Helvetica Neue"/>
                <a:sym typeface="Helvetica Neue"/>
                <a:hlinkClick r:id="rId2"/>
              </a:rPr>
              <a:t>www.synod.va</a:t>
            </a:r>
            <a:endParaRPr sz="1600" b="0" i="0" u="none" strike="noStrike" cap="none">
              <a:solidFill>
                <a:srgbClr val="000000"/>
              </a:solidFill>
              <a:latin typeface="Helvetica Neue"/>
              <a:ea typeface="Helvetica Neue"/>
              <a:cs typeface="Helvetica Neue"/>
              <a:sym typeface="Helvetica Neue"/>
            </a:endParaRPr>
          </a:p>
        </p:txBody>
      </p:sp>
      <p:pic>
        <p:nvPicPr>
          <p:cNvPr id="74" name="Google Shape;74;p37">
            <a:hlinkClick r:id="rId3"/>
          </p:cNvPr>
          <p:cNvPicPr preferRelativeResize="0"/>
          <p:nvPr/>
        </p:nvPicPr>
        <p:blipFill rotWithShape="1">
          <a:blip r:embed="rId4">
            <a:alphaModFix/>
          </a:blip>
          <a:srcRect/>
          <a:stretch/>
        </p:blipFill>
        <p:spPr>
          <a:xfrm>
            <a:off x="3805436" y="5066302"/>
            <a:ext cx="440529" cy="440533"/>
          </a:xfrm>
          <a:prstGeom prst="rect">
            <a:avLst/>
          </a:prstGeom>
          <a:noFill/>
          <a:ln>
            <a:noFill/>
          </a:ln>
        </p:spPr>
      </p:pic>
      <p:pic>
        <p:nvPicPr>
          <p:cNvPr id="75" name="Google Shape;75;p37">
            <a:hlinkClick r:id="rId5"/>
          </p:cNvPr>
          <p:cNvPicPr preferRelativeResize="0"/>
          <p:nvPr/>
        </p:nvPicPr>
        <p:blipFill rotWithShape="1">
          <a:blip r:embed="rId6">
            <a:alphaModFix/>
          </a:blip>
          <a:srcRect/>
          <a:stretch/>
        </p:blipFill>
        <p:spPr>
          <a:xfrm>
            <a:off x="4465133" y="5096808"/>
            <a:ext cx="379519" cy="379521"/>
          </a:xfrm>
          <a:prstGeom prst="rect">
            <a:avLst/>
          </a:prstGeom>
          <a:noFill/>
          <a:ln>
            <a:noFill/>
          </a:ln>
        </p:spPr>
      </p:pic>
      <p:cxnSp>
        <p:nvCxnSpPr>
          <p:cNvPr id="76" name="Google Shape;76;p37"/>
          <p:cNvCxnSpPr/>
          <p:nvPr/>
        </p:nvCxnSpPr>
        <p:spPr>
          <a:xfrm>
            <a:off x="3206767" y="2381267"/>
            <a:ext cx="4446400" cy="0"/>
          </a:xfrm>
          <a:prstGeom prst="straightConnector1">
            <a:avLst/>
          </a:prstGeom>
          <a:noFill/>
          <a:ln w="19050" cap="flat" cmpd="sng">
            <a:solidFill>
              <a:srgbClr val="DEAB6F"/>
            </a:solidFill>
            <a:prstDash val="solid"/>
            <a:round/>
            <a:headEnd type="none" w="sm" len="sm"/>
            <a:tailEnd type="none" w="sm" len="sm"/>
          </a:ln>
        </p:spPr>
      </p:cxnSp>
      <p:pic>
        <p:nvPicPr>
          <p:cNvPr id="77" name="Google Shape;77;p37">
            <a:hlinkClick r:id="rId7"/>
          </p:cNvPr>
          <p:cNvPicPr preferRelativeResize="0"/>
          <p:nvPr/>
        </p:nvPicPr>
        <p:blipFill rotWithShape="1">
          <a:blip r:embed="rId8">
            <a:alphaModFix/>
          </a:blip>
          <a:srcRect l="2417" r="2416"/>
          <a:stretch/>
        </p:blipFill>
        <p:spPr>
          <a:xfrm>
            <a:off x="3206767" y="5096819"/>
            <a:ext cx="379500" cy="379500"/>
          </a:xfrm>
          <a:prstGeom prst="rect">
            <a:avLst/>
          </a:prstGeom>
          <a:noFill/>
          <a:ln>
            <a:noFill/>
          </a:ln>
        </p:spPr>
      </p:pic>
      <p:pic>
        <p:nvPicPr>
          <p:cNvPr id="78" name="Google Shape;78;p37">
            <a:hlinkClick r:id="rId5"/>
          </p:cNvPr>
          <p:cNvPicPr preferRelativeResize="0"/>
          <p:nvPr/>
        </p:nvPicPr>
        <p:blipFill rotWithShape="1">
          <a:blip r:embed="rId9">
            <a:alphaModFix/>
          </a:blip>
          <a:srcRect t="2325" b="2326"/>
          <a:stretch/>
        </p:blipFill>
        <p:spPr>
          <a:xfrm>
            <a:off x="5063799" y="5096808"/>
            <a:ext cx="379517" cy="379521"/>
          </a:xfrm>
          <a:prstGeom prst="rect">
            <a:avLst/>
          </a:prstGeom>
          <a:noFill/>
          <a:ln>
            <a:noFill/>
          </a:ln>
        </p:spPr>
      </p:pic>
    </p:spTree>
    <p:extLst>
      <p:ext uri="{BB962C8B-B14F-4D97-AF65-F5344CB8AC3E}">
        <p14:creationId xmlns:p14="http://schemas.microsoft.com/office/powerpoint/2010/main" val="2487206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79"/>
        <p:cNvGrpSpPr/>
        <p:nvPr/>
      </p:nvGrpSpPr>
      <p:grpSpPr>
        <a:xfrm>
          <a:off x="0" y="0"/>
          <a:ext cx="0" cy="0"/>
          <a:chOff x="0" y="0"/>
          <a:chExt cx="0" cy="0"/>
        </a:xfrm>
      </p:grpSpPr>
      <p:sp>
        <p:nvSpPr>
          <p:cNvPr id="80" name="Google Shape;80;p38"/>
          <p:cNvSpPr/>
          <p:nvPr/>
        </p:nvSpPr>
        <p:spPr>
          <a:xfrm>
            <a:off x="-105767" y="-70533"/>
            <a:ext cx="12411200" cy="7016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900"/>
              <a:buFont typeface="Arial"/>
              <a:buNone/>
            </a:pPr>
            <a:endParaRPr sz="6533" b="0" i="0" u="none" strike="noStrike" cap="none">
              <a:solidFill>
                <a:srgbClr val="B21444"/>
              </a:solidFill>
              <a:latin typeface="Helvetica Neue"/>
              <a:ea typeface="Helvetica Neue"/>
              <a:cs typeface="Helvetica Neue"/>
              <a:sym typeface="Helvetica Neue"/>
            </a:endParaRPr>
          </a:p>
        </p:txBody>
      </p:sp>
      <p:sp>
        <p:nvSpPr>
          <p:cNvPr id="81" name="Google Shape;81;p38"/>
          <p:cNvSpPr txBox="1">
            <a:spLocks noGrp="1"/>
          </p:cNvSpPr>
          <p:nvPr>
            <p:ph type="title"/>
          </p:nvPr>
        </p:nvSpPr>
        <p:spPr>
          <a:xfrm>
            <a:off x="432000" y="2868800"/>
            <a:ext cx="11272400" cy="1120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DE8F32"/>
              </a:buClr>
              <a:buSzPts val="2800"/>
              <a:buNone/>
              <a:defRPr sz="6533" b="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2800"/>
              <a:buNone/>
              <a:defRPr>
                <a:solidFill>
                  <a:srgbClr val="DE8F32"/>
                </a:solidFill>
              </a:defRPr>
            </a:lvl2pPr>
            <a:lvl3pPr lvl="2" algn="ctr">
              <a:lnSpc>
                <a:spcPct val="100000"/>
              </a:lnSpc>
              <a:spcBef>
                <a:spcPts val="0"/>
              </a:spcBef>
              <a:spcAft>
                <a:spcPts val="0"/>
              </a:spcAft>
              <a:buClr>
                <a:srgbClr val="DE8F32"/>
              </a:buClr>
              <a:buSzPts val="2800"/>
              <a:buNone/>
              <a:defRPr>
                <a:solidFill>
                  <a:srgbClr val="DE8F32"/>
                </a:solidFill>
              </a:defRPr>
            </a:lvl3pPr>
            <a:lvl4pPr lvl="3" algn="ctr">
              <a:lnSpc>
                <a:spcPct val="100000"/>
              </a:lnSpc>
              <a:spcBef>
                <a:spcPts val="0"/>
              </a:spcBef>
              <a:spcAft>
                <a:spcPts val="0"/>
              </a:spcAft>
              <a:buClr>
                <a:srgbClr val="DE8F32"/>
              </a:buClr>
              <a:buSzPts val="2800"/>
              <a:buNone/>
              <a:defRPr>
                <a:solidFill>
                  <a:srgbClr val="DE8F32"/>
                </a:solidFill>
              </a:defRPr>
            </a:lvl4pPr>
            <a:lvl5pPr lvl="4" algn="ctr">
              <a:lnSpc>
                <a:spcPct val="100000"/>
              </a:lnSpc>
              <a:spcBef>
                <a:spcPts val="0"/>
              </a:spcBef>
              <a:spcAft>
                <a:spcPts val="0"/>
              </a:spcAft>
              <a:buClr>
                <a:srgbClr val="DE8F32"/>
              </a:buClr>
              <a:buSzPts val="2800"/>
              <a:buNone/>
              <a:defRPr>
                <a:solidFill>
                  <a:srgbClr val="DE8F32"/>
                </a:solidFill>
              </a:defRPr>
            </a:lvl5pPr>
            <a:lvl6pPr lvl="5" algn="ctr">
              <a:lnSpc>
                <a:spcPct val="100000"/>
              </a:lnSpc>
              <a:spcBef>
                <a:spcPts val="0"/>
              </a:spcBef>
              <a:spcAft>
                <a:spcPts val="0"/>
              </a:spcAft>
              <a:buClr>
                <a:srgbClr val="DE8F32"/>
              </a:buClr>
              <a:buSzPts val="2800"/>
              <a:buNone/>
              <a:defRPr>
                <a:solidFill>
                  <a:srgbClr val="DE8F32"/>
                </a:solidFill>
              </a:defRPr>
            </a:lvl6pPr>
            <a:lvl7pPr lvl="6" algn="ctr">
              <a:lnSpc>
                <a:spcPct val="100000"/>
              </a:lnSpc>
              <a:spcBef>
                <a:spcPts val="0"/>
              </a:spcBef>
              <a:spcAft>
                <a:spcPts val="0"/>
              </a:spcAft>
              <a:buClr>
                <a:srgbClr val="DE8F32"/>
              </a:buClr>
              <a:buSzPts val="2800"/>
              <a:buNone/>
              <a:defRPr>
                <a:solidFill>
                  <a:srgbClr val="DE8F32"/>
                </a:solidFill>
              </a:defRPr>
            </a:lvl7pPr>
            <a:lvl8pPr lvl="7" algn="ctr">
              <a:lnSpc>
                <a:spcPct val="100000"/>
              </a:lnSpc>
              <a:spcBef>
                <a:spcPts val="0"/>
              </a:spcBef>
              <a:spcAft>
                <a:spcPts val="0"/>
              </a:spcAft>
              <a:buClr>
                <a:srgbClr val="DE8F32"/>
              </a:buClr>
              <a:buSzPts val="2800"/>
              <a:buNone/>
              <a:defRPr>
                <a:solidFill>
                  <a:srgbClr val="DE8F32"/>
                </a:solidFill>
              </a:defRPr>
            </a:lvl8pPr>
            <a:lvl9pPr lvl="8" algn="ctr">
              <a:lnSpc>
                <a:spcPct val="100000"/>
              </a:lnSpc>
              <a:spcBef>
                <a:spcPts val="0"/>
              </a:spcBef>
              <a:spcAft>
                <a:spcPts val="0"/>
              </a:spcAft>
              <a:buClr>
                <a:srgbClr val="DE8F32"/>
              </a:buClr>
              <a:buSzPts val="2800"/>
              <a:buNone/>
              <a:defRPr>
                <a:solidFill>
                  <a:srgbClr val="DE8F32"/>
                </a:solidFill>
              </a:defRPr>
            </a:lvl9pPr>
          </a:lstStyle>
          <a:p>
            <a:endParaRPr/>
          </a:p>
        </p:txBody>
      </p:sp>
    </p:spTree>
    <p:extLst>
      <p:ext uri="{BB962C8B-B14F-4D97-AF65-F5344CB8AC3E}">
        <p14:creationId xmlns:p14="http://schemas.microsoft.com/office/powerpoint/2010/main" val="3793533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2"/>
        <p:cNvGrpSpPr/>
        <p:nvPr/>
      </p:nvGrpSpPr>
      <p:grpSpPr>
        <a:xfrm>
          <a:off x="0" y="0"/>
          <a:ext cx="0" cy="0"/>
          <a:chOff x="0" y="0"/>
          <a:chExt cx="0" cy="0"/>
        </a:xfrm>
      </p:grpSpPr>
      <p:pic>
        <p:nvPicPr>
          <p:cNvPr id="83" name="Google Shape;83;p39"/>
          <p:cNvPicPr preferRelativeResize="0"/>
          <p:nvPr/>
        </p:nvPicPr>
        <p:blipFill rotWithShape="1">
          <a:blip r:embed="rId2">
            <a:alphaModFix/>
          </a:blip>
          <a:srcRect l="19" r="19"/>
          <a:stretch/>
        </p:blipFill>
        <p:spPr>
          <a:xfrm>
            <a:off x="2467" y="1"/>
            <a:ext cx="12187068" cy="6858001"/>
          </a:xfrm>
          <a:prstGeom prst="rect">
            <a:avLst/>
          </a:prstGeom>
          <a:noFill/>
          <a:ln>
            <a:noFill/>
          </a:ln>
        </p:spPr>
      </p:pic>
      <p:sp>
        <p:nvSpPr>
          <p:cNvPr id="84" name="Google Shape;84;p39"/>
          <p:cNvSpPr txBox="1">
            <a:spLocks noGrp="1"/>
          </p:cNvSpPr>
          <p:nvPr>
            <p:ph type="sldNum" idx="12"/>
          </p:nvPr>
        </p:nvSpPr>
        <p:spPr>
          <a:xfrm>
            <a:off x="11373775" y="5716948"/>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85" name="Google Shape;85;p39"/>
          <p:cNvSpPr txBox="1">
            <a:spLocks noGrp="1"/>
          </p:cNvSpPr>
          <p:nvPr>
            <p:ph type="sldNum" idx="2"/>
          </p:nvPr>
        </p:nvSpPr>
        <p:spPr>
          <a:xfrm>
            <a:off x="11369600" y="6247781"/>
            <a:ext cx="731600" cy="451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59595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0200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700B27-DE4C-4B9E-BB11-B9027034A00F}" type="datetimeFigureOut">
              <a:rPr lang="en-US" smtClean="0"/>
              <a:pPr/>
              <a:t>2/11/22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734659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smtClean="0"/>
              <a:t>2/11/22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585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smtClean="0"/>
              <a:t>2/11/22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361002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smtClean="0"/>
              <a:t>2/11/22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2430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smtClean="0"/>
              <a:t>2/11/22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3953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smtClean="0"/>
              <a:t>2/11/22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8873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smtClean="0"/>
              <a:t>2/11/22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304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2/10/22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618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665CEB-0076-4E37-B880-BCEA9784DE0A}" type="datetimeFigureOut">
              <a:rPr lang="en-US" smtClean="0"/>
              <a:t>2/11/22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6031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smtClean="0"/>
              <a:t>2/11/22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9177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0D914D-B099-4142-A885-11F276715148}" type="datetimeFigureOut">
              <a:rPr lang="en-US" smtClean="0"/>
              <a:t>2/11/22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729092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0D914D-B099-4142-A885-11F276715148}" type="datetimeFigureOut">
              <a:rPr lang="en-US" smtClean="0"/>
              <a:t>2/11/22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781546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0D914D-B099-4142-A885-11F276715148}" type="datetimeFigureOut">
              <a:rPr lang="en-US" smtClean="0"/>
              <a:t>2/11/22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2371994"/>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0D914D-B099-4142-A885-11F276715148}" type="datetimeFigureOut">
              <a:rPr lang="en-US" smtClean="0"/>
              <a:t>2/11/22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854153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E0D914D-B099-4142-A885-11F276715148}" type="datetimeFigureOut">
              <a:rPr lang="en-US" smtClean="0"/>
              <a:t>2/11/22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797971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E0D914D-B099-4142-A885-11F276715148}" type="datetimeFigureOut">
              <a:rPr lang="en-US" smtClean="0"/>
              <a:t>2/11/22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8422561"/>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smtClean="0"/>
              <a:t>2/11/22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8146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smtClean="0"/>
              <a:t>2/11/22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235552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A15290-DE3A-4B4A-A1D3-9C5E3ED17E2C}" type="datetimeFigureOut">
              <a:rPr lang="en-US" smtClean="0">
                <a:solidFill>
                  <a:prstClr val="black">
                    <a:tint val="75000"/>
                  </a:prstClr>
                </a:solidFill>
              </a:rPr>
              <a:pPr/>
              <a:t>2/10/22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576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A15290-DE3A-4B4A-A1D3-9C5E3ED17E2C}" type="datetimeFigureOut">
              <a:rPr lang="en-US" smtClean="0">
                <a:solidFill>
                  <a:prstClr val="black">
                    <a:tint val="75000"/>
                  </a:prstClr>
                </a:solidFill>
              </a:rPr>
              <a:pPr/>
              <a:t>2/10/22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31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A15290-DE3A-4B4A-A1D3-9C5E3ED17E2C}" type="datetimeFigureOut">
              <a:rPr lang="en-US" smtClean="0">
                <a:solidFill>
                  <a:prstClr val="black">
                    <a:tint val="75000"/>
                  </a:prstClr>
                </a:solidFill>
              </a:rPr>
              <a:pPr/>
              <a:t>2/10/22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80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A15290-DE3A-4B4A-A1D3-9C5E3ED17E2C}" type="datetimeFigureOut">
              <a:rPr lang="en-US" smtClean="0">
                <a:solidFill>
                  <a:prstClr val="black">
                    <a:tint val="75000"/>
                  </a:prstClr>
                </a:solidFill>
              </a:rPr>
              <a:pPr/>
              <a:t>2/10/22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184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A15290-DE3A-4B4A-A1D3-9C5E3ED17E2C}" type="datetimeFigureOut">
              <a:rPr lang="en-US" smtClean="0">
                <a:solidFill>
                  <a:prstClr val="black">
                    <a:tint val="75000"/>
                  </a:prstClr>
                </a:solidFill>
              </a:rPr>
              <a:pPr/>
              <a:t>2/10/22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422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A15290-DE3A-4B4A-A1D3-9C5E3ED17E2C}" type="datetimeFigureOut">
              <a:rPr lang="en-US" smtClean="0">
                <a:solidFill>
                  <a:prstClr val="black">
                    <a:tint val="75000"/>
                  </a:prstClr>
                </a:solidFill>
              </a:rPr>
              <a:pPr/>
              <a:t>2/10/22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10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15290-DE3A-4B4A-A1D3-9C5E3ED17E2C}" type="datetimeFigureOut">
              <a:rPr lang="en-US" smtClean="0">
                <a:solidFill>
                  <a:prstClr val="black">
                    <a:tint val="75000"/>
                  </a:prstClr>
                </a:solidFill>
              </a:rPr>
              <a:pPr/>
              <a:t>2/10/22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2C37B-F300-4543-B1E1-E16447EDC1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709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27"/>
          <p:cNvPicPr preferRelativeResize="0"/>
          <p:nvPr/>
        </p:nvPicPr>
        <p:blipFill rotWithShape="1">
          <a:blip r:embed="rId13">
            <a:alphaModFix/>
          </a:blip>
          <a:srcRect l="19" r="19"/>
          <a:stretch/>
        </p:blipFill>
        <p:spPr>
          <a:xfrm>
            <a:off x="2467" y="1"/>
            <a:ext cx="12187068" cy="6858001"/>
          </a:xfrm>
          <a:prstGeom prst="rect">
            <a:avLst/>
          </a:prstGeom>
          <a:noFill/>
          <a:ln>
            <a:noFill/>
          </a:ln>
        </p:spPr>
      </p:pic>
      <p:sp>
        <p:nvSpPr>
          <p:cNvPr id="7" name="Google Shape;7;p27"/>
          <p:cNvSpPr txBox="1">
            <a:spLocks noGrp="1"/>
          </p:cNvSpPr>
          <p:nvPr>
            <p:ph type="sldNum" idx="12"/>
          </p:nvPr>
        </p:nvSpPr>
        <p:spPr>
          <a:xfrm>
            <a:off x="11369600" y="6247781"/>
            <a:ext cx="731600" cy="451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600"/>
              <a:buFont typeface="Arial"/>
              <a:buNone/>
              <a:defRPr sz="800" b="0" i="0" u="none" strike="noStrike" cap="none">
                <a:solidFill>
                  <a:srgbClr val="85858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pic>
        <p:nvPicPr>
          <p:cNvPr id="8" name="Google Shape;8;p27"/>
          <p:cNvPicPr preferRelativeResize="0"/>
          <p:nvPr/>
        </p:nvPicPr>
        <p:blipFill rotWithShape="1">
          <a:blip r:embed="rId14">
            <a:alphaModFix/>
          </a:blip>
          <a:srcRect/>
          <a:stretch/>
        </p:blipFill>
        <p:spPr>
          <a:xfrm>
            <a:off x="2467" y="5509834"/>
            <a:ext cx="1513732" cy="1339364"/>
          </a:xfrm>
          <a:prstGeom prst="rect">
            <a:avLst/>
          </a:prstGeom>
          <a:noFill/>
          <a:ln>
            <a:noFill/>
          </a:ln>
        </p:spPr>
      </p:pic>
      <p:sp>
        <p:nvSpPr>
          <p:cNvPr id="9" name="Google Shape;9;p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9pPr>
          </a:lstStyle>
          <a:p>
            <a:endParaRPr/>
          </a:p>
        </p:txBody>
      </p:sp>
      <p:sp>
        <p:nvSpPr>
          <p:cNvPr id="10" name="Google Shape;10;p2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1pPr>
            <a:lvl2pPr marL="914400" marR="0" lvl="1"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2pPr>
            <a:lvl3pPr marL="1371600" marR="0" lvl="2"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3pPr>
            <a:lvl4pPr marL="1828800" marR="0" lvl="3"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4pPr>
            <a:lvl5pPr marL="2286000" marR="0" lvl="4"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5pPr>
            <a:lvl6pPr marL="2743200" marR="0" lvl="5"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6pPr>
            <a:lvl7pPr marL="3200400" marR="0" lvl="6"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7pPr>
            <a:lvl8pPr marL="3657600" marR="0" lvl="7"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8pPr>
            <a:lvl9pPr marL="4114800" marR="0" lvl="8"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9pPr>
          </a:lstStyle>
          <a:p>
            <a:endParaRPr/>
          </a:p>
        </p:txBody>
      </p:sp>
      <p:sp>
        <p:nvSpPr>
          <p:cNvPr id="11" name="Google Shape;11;p27"/>
          <p:cNvSpPr txBox="1"/>
          <p:nvPr/>
        </p:nvSpPr>
        <p:spPr>
          <a:xfrm>
            <a:off x="7728000" y="6247781"/>
            <a:ext cx="4000000" cy="4516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333" b="0" i="0" u="none" strike="noStrike" cap="none">
                <a:solidFill>
                  <a:srgbClr val="595959"/>
                </a:solidFill>
                <a:latin typeface="Helvetica Neue"/>
                <a:ea typeface="Helvetica Neue"/>
                <a:cs typeface="Helvetica Neue"/>
                <a:sym typeface="Helvetica Neue"/>
              </a:rPr>
              <a:t>www.synod.va</a:t>
            </a:r>
            <a:endParaRPr sz="1333" b="0" i="0" u="none" strike="noStrike" cap="none">
              <a:solidFill>
                <a:srgbClr val="595959"/>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26126448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E0D914D-B099-4142-A885-11F276715148}" type="datetimeFigureOut">
              <a:rPr lang="en-US" smtClean="0"/>
              <a:t>2/11/22</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806975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hashtag/synod"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hyperlink" Target="https://www.youtube.com/hashtag/listeningchurch" TargetMode="External"/><Relationship Id="rId4" Type="http://schemas.openxmlformats.org/officeDocument/2006/relationships/hyperlink" Target="https://www.youtube.com/hashtag/synodality"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seelos.or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hyperlink" Target="https://www.usccb.org/synod" TargetMode="External"/><Relationship Id="rId3" Type="http://schemas.openxmlformats.org/officeDocument/2006/relationships/hyperlink" Target="https://www.synod.va/en/news/preparatory-document.html" TargetMode="External"/><Relationship Id="rId7" Type="http://schemas.openxmlformats.org/officeDocument/2006/relationships/hyperlink" Target="https://www.synod.va/en/documents/choose-your-mailing-list.html" TargetMode="External"/><Relationship Id="rId2" Type="http://schemas.openxmlformats.org/officeDocument/2006/relationships/hyperlink" Target="https://www.synod.va/en.html" TargetMode="External"/><Relationship Id="rId1" Type="http://schemas.openxmlformats.org/officeDocument/2006/relationships/slideLayout" Target="../slideLayouts/slideLayout12.xml"/><Relationship Id="rId6" Type="http://schemas.openxmlformats.org/officeDocument/2006/relationships/hyperlink" Target="https://www.synodresources.org/" TargetMode="External"/><Relationship Id="rId5" Type="http://schemas.openxmlformats.org/officeDocument/2006/relationships/hyperlink" Target="https://www.prayforthesynod.va/en/" TargetMode="External"/><Relationship Id="rId4" Type="http://schemas.openxmlformats.org/officeDocument/2006/relationships/hyperlink" Target="https://www.synod.va/en/news/vademecum-for-the-synod-on-synodality.html" TargetMode="External"/><Relationship Id="rId9" Type="http://schemas.openxmlformats.org/officeDocument/2006/relationships/hyperlink" Target="https://bc.academia.edu/NathalieBecquart"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hyperlink" Target="https://www.arcgis.com/apps/Media/index.html?appid=8d8afe7a04db4a14ad48c1a841012cf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www.godsplanet.us/" TargetMode="External"/><Relationship Id="rId5" Type="http://schemas.openxmlformats.org/officeDocument/2006/relationships/hyperlink" Target="http://www.catholicclimatecovenant.org/" TargetMode="External"/><Relationship Id="rId4" Type="http://schemas.openxmlformats.org/officeDocument/2006/relationships/hyperlink" Target="mailto:info@Catholicclimatecovenant.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0" r="-2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087" y="5625198"/>
            <a:ext cx="2743199" cy="597811"/>
          </a:xfrm>
          <a:prstGeom prst="rect">
            <a:avLst/>
          </a:prstGeom>
        </p:spPr>
      </p:pic>
      <p:sp>
        <p:nvSpPr>
          <p:cNvPr id="2" name="Rectangle 1"/>
          <p:cNvSpPr/>
          <p:nvPr/>
        </p:nvSpPr>
        <p:spPr>
          <a:xfrm>
            <a:off x="342901" y="368854"/>
            <a:ext cx="11430000" cy="621792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E0B395-F2BE-CB46-A3DB-7A81FCD9808C}"/>
              </a:ext>
            </a:extLst>
          </p:cNvPr>
          <p:cNvSpPr txBox="1"/>
          <p:nvPr/>
        </p:nvSpPr>
        <p:spPr>
          <a:xfrm>
            <a:off x="342902" y="460920"/>
            <a:ext cx="11430000" cy="769441"/>
          </a:xfrm>
          <a:prstGeom prst="rect">
            <a:avLst/>
          </a:prstGeom>
          <a:noFill/>
        </p:spPr>
        <p:txBody>
          <a:bodyPr wrap="square" rtlCol="0">
            <a:spAutoFit/>
          </a:bodyPr>
          <a:lstStyle/>
          <a:p>
            <a:pPr lvl="0" algn="ctr"/>
            <a:r>
              <a:rPr lang="en-US" sz="2200" b="1" dirty="0">
                <a:solidFill>
                  <a:prstClr val="white"/>
                </a:solidFill>
                <a:latin typeface="Century Schoolbook" panose="02040604050505020304" pitchFamily="18" charset="0"/>
              </a:rPr>
              <a:t>Together in the Journey: </a:t>
            </a:r>
            <a:br>
              <a:rPr lang="en-US" sz="2200" b="1" dirty="0">
                <a:solidFill>
                  <a:prstClr val="white"/>
                </a:solidFill>
                <a:latin typeface="Century Schoolbook" panose="02040604050505020304" pitchFamily="18" charset="0"/>
              </a:rPr>
            </a:br>
            <a:r>
              <a:rPr lang="en-US" sz="2200" b="1" dirty="0">
                <a:solidFill>
                  <a:prstClr val="white"/>
                </a:solidFill>
                <a:latin typeface="Century Schoolbook" panose="02040604050505020304" pitchFamily="18" charset="0"/>
              </a:rPr>
              <a:t>The Synod, the Laudato Si' Action Platform, and the Eucharistic Revival</a:t>
            </a:r>
          </a:p>
        </p:txBody>
      </p:sp>
      <p:sp>
        <p:nvSpPr>
          <p:cNvPr id="5" name="TextBox 4">
            <a:extLst>
              <a:ext uri="{FF2B5EF4-FFF2-40B4-BE49-F238E27FC236}">
                <a16:creationId xmlns:a16="http://schemas.microsoft.com/office/drawing/2014/main" id="{3DBAA734-FFB1-3447-A2EE-5E4CB6697C35}"/>
              </a:ext>
            </a:extLst>
          </p:cNvPr>
          <p:cNvSpPr txBox="1"/>
          <p:nvPr/>
        </p:nvSpPr>
        <p:spPr>
          <a:xfrm>
            <a:off x="5128368" y="4635555"/>
            <a:ext cx="2093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February  10</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2022</a:t>
            </a:r>
          </a:p>
        </p:txBody>
      </p:sp>
    </p:spTree>
    <p:extLst>
      <p:ext uri="{BB962C8B-B14F-4D97-AF65-F5344CB8AC3E}">
        <p14:creationId xmlns:p14="http://schemas.microsoft.com/office/powerpoint/2010/main" val="116720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5"/>
          <p:cNvSpPr txBox="1">
            <a:spLocks noGrp="1"/>
          </p:cNvSpPr>
          <p:nvPr>
            <p:ph type="title"/>
          </p:nvPr>
        </p:nvSpPr>
        <p:spPr>
          <a:xfrm>
            <a:off x="176694" y="1805233"/>
            <a:ext cx="5399900" cy="673200"/>
          </a:xfrm>
          <a:prstGeom prst="rect">
            <a:avLst/>
          </a:prstGeom>
          <a:noFill/>
          <a:ln>
            <a:noFill/>
          </a:ln>
        </p:spPr>
        <p:txBody>
          <a:bodyPr spcFirstLastPara="1" wrap="square" lIns="121900" tIns="121900" rIns="121900" bIns="121900" anchor="t" anchorCtr="0">
            <a:normAutofit fontScale="90000"/>
          </a:bodyPr>
          <a:lstStyle/>
          <a:p>
            <a:pPr>
              <a:buSzPct val="252525"/>
            </a:pPr>
            <a:r>
              <a:rPr lang="en-US" dirty="0"/>
              <a:t>Video Synod on </a:t>
            </a:r>
            <a:r>
              <a:rPr lang="en-US" dirty="0" err="1"/>
              <a:t>Synodality</a:t>
            </a:r>
            <a:br>
              <a:rPr lang="en-US" dirty="0"/>
            </a:br>
            <a:r>
              <a:rPr lang="en-US" sz="1467" b="0" dirty="0"/>
              <a:t>https://www.youtube.com/watch?v=I5lAktuejwo&amp;ab_channel=Rahai </a:t>
            </a:r>
            <a:endParaRPr sz="1467" b="0" dirty="0"/>
          </a:p>
        </p:txBody>
      </p:sp>
      <p:sp>
        <p:nvSpPr>
          <p:cNvPr id="120" name="Google Shape;120;p5"/>
          <p:cNvSpPr txBox="1">
            <a:spLocks noGrp="1"/>
          </p:cNvSpPr>
          <p:nvPr>
            <p:ph type="subTitle" idx="1"/>
          </p:nvPr>
        </p:nvSpPr>
        <p:spPr>
          <a:xfrm>
            <a:off x="299700" y="158667"/>
            <a:ext cx="4336800" cy="524800"/>
          </a:xfrm>
          <a:prstGeom prst="rect">
            <a:avLst/>
          </a:prstGeom>
          <a:noFill/>
          <a:ln>
            <a:noFill/>
          </a:ln>
        </p:spPr>
        <p:txBody>
          <a:bodyPr spcFirstLastPara="1" wrap="square" lIns="121900" tIns="121900" rIns="121900" bIns="121900" anchor="t" anchorCtr="0">
            <a:normAutofit/>
          </a:bodyPr>
          <a:lstStyle/>
          <a:p>
            <a:pPr marL="0" indent="0"/>
            <a:endParaRPr/>
          </a:p>
        </p:txBody>
      </p:sp>
      <p:sp>
        <p:nvSpPr>
          <p:cNvPr id="121" name="Google Shape;121;p5"/>
          <p:cNvSpPr txBox="1">
            <a:spLocks noGrp="1"/>
          </p:cNvSpPr>
          <p:nvPr>
            <p:ph type="body" idx="2"/>
          </p:nvPr>
        </p:nvSpPr>
        <p:spPr>
          <a:xfrm>
            <a:off x="1128300" y="2674749"/>
            <a:ext cx="4271600" cy="3156000"/>
          </a:xfrm>
          <a:prstGeom prst="rect">
            <a:avLst/>
          </a:prstGeom>
          <a:noFill/>
          <a:ln>
            <a:noFill/>
          </a:ln>
        </p:spPr>
        <p:txBody>
          <a:bodyPr spcFirstLastPara="1" wrap="square" lIns="121900" tIns="121900" rIns="121900" bIns="121900" anchor="t" anchorCtr="0">
            <a:normAutofit/>
          </a:bodyPr>
          <a:lstStyle/>
          <a:p>
            <a:r>
              <a:rPr lang="en-US" dirty="0"/>
              <a:t>All You Need to Know about the synod and </a:t>
            </a:r>
            <a:r>
              <a:rPr lang="en-US" dirty="0" err="1"/>
              <a:t>synodality</a:t>
            </a:r>
            <a:r>
              <a:rPr lang="en-US" dirty="0"/>
              <a:t> (through Sketches and images) || </a:t>
            </a:r>
            <a:r>
              <a:rPr lang="en-US" dirty="0" err="1"/>
              <a:t>Rahai</a:t>
            </a:r>
            <a:endParaRPr dirty="0"/>
          </a:p>
          <a:p>
            <a:pPr indent="-304792">
              <a:buNone/>
            </a:pPr>
            <a:endParaRPr dirty="0"/>
          </a:p>
          <a:p>
            <a:pPr indent="-304792">
              <a:buNone/>
            </a:pPr>
            <a:endParaRPr dirty="0"/>
          </a:p>
          <a:p>
            <a:r>
              <a:rPr lang="en-US" u="sng" dirty="0">
                <a:solidFill>
                  <a:schemeClr val="hlink"/>
                </a:solidFill>
                <a:hlinkClick r:id="rId3"/>
              </a:rPr>
              <a:t>#synod</a:t>
            </a:r>
            <a:r>
              <a:rPr lang="en-US" dirty="0"/>
              <a:t> </a:t>
            </a:r>
            <a:r>
              <a:rPr lang="en-US" u="sng" dirty="0">
                <a:solidFill>
                  <a:schemeClr val="hlink"/>
                </a:solidFill>
                <a:hlinkClick r:id="rId4"/>
              </a:rPr>
              <a:t>#</a:t>
            </a:r>
            <a:r>
              <a:rPr lang="en-US" u="sng" dirty="0" err="1">
                <a:solidFill>
                  <a:schemeClr val="hlink"/>
                </a:solidFill>
                <a:hlinkClick r:id="rId4"/>
              </a:rPr>
              <a:t>synodality</a:t>
            </a:r>
            <a:r>
              <a:rPr lang="en-US" dirty="0"/>
              <a:t> </a:t>
            </a:r>
            <a:r>
              <a:rPr lang="en-US" u="sng" dirty="0">
                <a:solidFill>
                  <a:schemeClr val="hlink"/>
                </a:solidFill>
                <a:hlinkClick r:id="rId5"/>
              </a:rPr>
              <a:t>#</a:t>
            </a:r>
            <a:r>
              <a:rPr lang="en-US" u="sng" dirty="0" err="1">
                <a:solidFill>
                  <a:schemeClr val="hlink"/>
                </a:solidFill>
                <a:hlinkClick r:id="rId5"/>
              </a:rPr>
              <a:t>listeningchurch</a:t>
            </a:r>
            <a:endParaRPr dirty="0"/>
          </a:p>
          <a:p>
            <a:pPr indent="-304792">
              <a:buNone/>
            </a:pPr>
            <a:endParaRPr dirty="0"/>
          </a:p>
        </p:txBody>
      </p:sp>
      <p:sp>
        <p:nvSpPr>
          <p:cNvPr id="122" name="Google Shape;122;p5"/>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10</a:t>
            </a:fld>
            <a:endParaRPr kern="0"/>
          </a:p>
        </p:txBody>
      </p:sp>
      <p:pic>
        <p:nvPicPr>
          <p:cNvPr id="123" name="Google Shape;123;p5"/>
          <p:cNvPicPr preferRelativeResize="0"/>
          <p:nvPr/>
        </p:nvPicPr>
        <p:blipFill rotWithShape="1">
          <a:blip r:embed="rId6">
            <a:alphaModFix/>
          </a:blip>
          <a:srcRect/>
          <a:stretch/>
        </p:blipFill>
        <p:spPr>
          <a:xfrm>
            <a:off x="5376693" y="565426"/>
            <a:ext cx="6815307" cy="57202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txBox="1">
            <a:spLocks noGrp="1"/>
          </p:cNvSpPr>
          <p:nvPr>
            <p:ph type="title"/>
          </p:nvPr>
        </p:nvSpPr>
        <p:spPr>
          <a:xfrm>
            <a:off x="540000" y="2386800"/>
            <a:ext cx="10968400" cy="1298000"/>
          </a:xfrm>
          <a:prstGeom prst="rect">
            <a:avLst/>
          </a:prstGeom>
          <a:noFill/>
          <a:ln>
            <a:noFill/>
          </a:ln>
        </p:spPr>
        <p:txBody>
          <a:bodyPr spcFirstLastPara="1" wrap="square" lIns="121900" tIns="121900" rIns="121900" bIns="121900" anchor="t" anchorCtr="0">
            <a:normAutofit fontScale="90000"/>
          </a:bodyPr>
          <a:lstStyle/>
          <a:p>
            <a:pPr>
              <a:buSzPct val="157706"/>
            </a:pPr>
            <a:r>
              <a:rPr lang="en-US"/>
              <a:t>Synodality and Integral Ecology </a:t>
            </a:r>
            <a:r>
              <a:rPr lang="en-US" sz="4133">
                <a:solidFill>
                  <a:schemeClr val="dk1"/>
                </a:solidFill>
              </a:rPr>
              <a:t>: two key themes of Pope Francis’ Pontificate</a:t>
            </a:r>
            <a:endParaRPr sz="4133">
              <a:solidFill>
                <a:schemeClr val="dk1"/>
              </a:solidFill>
            </a:endParaRPr>
          </a:p>
        </p:txBody>
      </p:sp>
      <p:sp>
        <p:nvSpPr>
          <p:cNvPr id="129" name="Google Shape;129;p6"/>
          <p:cNvSpPr txBox="1">
            <a:spLocks noGrp="1"/>
          </p:cNvSpPr>
          <p:nvPr>
            <p:ph type="subTitle" idx="1"/>
          </p:nvPr>
        </p:nvSpPr>
        <p:spPr>
          <a:xfrm>
            <a:off x="1130852" y="4452731"/>
            <a:ext cx="9912627" cy="706781"/>
          </a:xfrm>
          <a:prstGeom prst="rect">
            <a:avLst/>
          </a:prstGeom>
          <a:noFill/>
          <a:ln>
            <a:noFill/>
          </a:ln>
        </p:spPr>
        <p:txBody>
          <a:bodyPr spcFirstLastPara="1" wrap="square" lIns="121900" tIns="121900" rIns="121900" bIns="121900" anchor="t" anchorCtr="0">
            <a:normAutofit fontScale="92500" lnSpcReduction="10000"/>
          </a:bodyPr>
          <a:lstStyle/>
          <a:p>
            <a:pPr marL="609585" indent="-406390">
              <a:buSzPct val="108108"/>
            </a:pPr>
            <a:r>
              <a:rPr lang="en-US"/>
              <a:t>🡪 A deep connection between those 2 concepts/practices</a:t>
            </a:r>
            <a:endParaRPr/>
          </a:p>
        </p:txBody>
      </p:sp>
      <p:sp>
        <p:nvSpPr>
          <p:cNvPr id="130" name="Google Shape;130;p6"/>
          <p:cNvSpPr txBox="1">
            <a:spLocks noGrp="1"/>
          </p:cNvSpPr>
          <p:nvPr>
            <p:ph type="subTitle" idx="2"/>
          </p:nvPr>
        </p:nvSpPr>
        <p:spPr>
          <a:xfrm>
            <a:off x="2703444" y="5054667"/>
            <a:ext cx="7951304" cy="446000"/>
          </a:xfrm>
          <a:prstGeom prst="rect">
            <a:avLst/>
          </a:prstGeom>
          <a:noFill/>
          <a:ln>
            <a:noFill/>
          </a:ln>
        </p:spPr>
        <p:txBody>
          <a:bodyPr spcFirstLastPara="1" wrap="square" lIns="121900" tIns="121900" rIns="121900" bIns="121900" anchor="t" anchorCtr="0">
            <a:noAutofit/>
          </a:bodyPr>
          <a:lstStyle/>
          <a:p>
            <a:pPr marL="609585" indent="-406390"/>
            <a:r>
              <a:rPr lang="en-US" sz="2400"/>
              <a:t>Same principles and methodology </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7"/>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a:buSzPct val="111111"/>
            </a:pPr>
            <a:r>
              <a:rPr lang="en-US"/>
              <a:t>A reading of the signs of the times : a fragmented world in need of connectivity and solidarity</a:t>
            </a:r>
            <a:endParaRPr/>
          </a:p>
        </p:txBody>
      </p:sp>
      <p:sp>
        <p:nvSpPr>
          <p:cNvPr id="136" name="Google Shape;136;p7"/>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indent="-304792">
              <a:buNone/>
            </a:pPr>
            <a:endParaRPr sz="2400" b="1" i="1"/>
          </a:p>
          <a:p>
            <a:pPr indent="-304792">
              <a:buNone/>
            </a:pPr>
            <a:endParaRPr sz="2400" i="1"/>
          </a:p>
          <a:p>
            <a:pPr marL="203195" indent="0">
              <a:buNone/>
            </a:pPr>
            <a:r>
              <a:rPr lang="en-US" sz="2400"/>
              <a:t>“The world in which we live, and which we are called to love and serve, even with its contradictions, demands that the Church strengthen cooperation in all areas of her mission. </a:t>
            </a:r>
            <a:r>
              <a:rPr lang="en-US" sz="2400" b="1"/>
              <a:t>It is precisely this path of </a:t>
            </a:r>
            <a:r>
              <a:rPr lang="en-US" sz="2400" b="1" i="1"/>
              <a:t>synodality</a:t>
            </a:r>
            <a:r>
              <a:rPr lang="en-US" sz="2400" b="1"/>
              <a:t> which God expects of the Church of the third millennium.”</a:t>
            </a:r>
            <a:endParaRPr/>
          </a:p>
          <a:p>
            <a:pPr marL="203195" indent="0" algn="r">
              <a:buNone/>
            </a:pPr>
            <a:r>
              <a:rPr lang="en-US" sz="1467" i="1"/>
              <a:t>Pope Francis, ceremony commemorating the 50</a:t>
            </a:r>
            <a:r>
              <a:rPr lang="en-US" sz="1467" i="1" baseline="30000"/>
              <a:t>th</a:t>
            </a:r>
            <a:r>
              <a:rPr lang="en-US" sz="1467" i="1"/>
              <a:t> Anniversary of the institution of the Synod of Bishops, 17 October 2015</a:t>
            </a:r>
            <a:endParaRPr/>
          </a:p>
          <a:p>
            <a:pPr marL="203195" indent="0">
              <a:buNone/>
            </a:pPr>
            <a:endParaRPr sz="1867" i="1"/>
          </a:p>
          <a:p>
            <a:r>
              <a:rPr lang="en-US" sz="2667" b="1" i="1"/>
              <a:t>« Everything is interconnected, everything is interrelated » </a:t>
            </a:r>
            <a:endParaRPr/>
          </a:p>
          <a:p>
            <a:pPr marL="203195" indent="0" algn="r">
              <a:buNone/>
            </a:pPr>
            <a:r>
              <a:rPr lang="en-US" sz="2667" i="1"/>
              <a:t>cf LS138</a:t>
            </a:r>
            <a:endParaRPr/>
          </a:p>
          <a:p>
            <a:pPr indent="-304792">
              <a:buNone/>
            </a:pPr>
            <a:endParaRPr sz="1867" i="1"/>
          </a:p>
        </p:txBody>
      </p:sp>
      <p:sp>
        <p:nvSpPr>
          <p:cNvPr id="137" name="Google Shape;137;p7"/>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ctr" anchorCtr="0">
            <a:noAutofit/>
          </a:bodyPr>
          <a:lstStyle/>
          <a:p>
            <a:pPr defTabSz="1219170"/>
            <a:fld id="{00000000-1234-1234-1234-123412341234}" type="slidenum">
              <a:rPr lang="en-US" kern="0"/>
              <a:pPr defTabSz="1219170"/>
              <a:t>12</a:t>
            </a:fld>
            <a:endParaRPr ker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8"/>
          <p:cNvSpPr txBox="1">
            <a:spLocks noGrp="1"/>
          </p:cNvSpPr>
          <p:nvPr>
            <p:ph type="body" idx="3"/>
          </p:nvPr>
        </p:nvSpPr>
        <p:spPr>
          <a:xfrm>
            <a:off x="5748995" y="1554798"/>
            <a:ext cx="6182136" cy="4174863"/>
          </a:xfrm>
          <a:prstGeom prst="rect">
            <a:avLst/>
          </a:prstGeom>
          <a:noFill/>
          <a:ln>
            <a:noFill/>
          </a:ln>
        </p:spPr>
        <p:txBody>
          <a:bodyPr spcFirstLastPara="1" wrap="square" lIns="121900" tIns="121900" rIns="121900" bIns="121900" anchor="t" anchorCtr="0">
            <a:noAutofit/>
          </a:bodyPr>
          <a:lstStyle/>
          <a:p>
            <a:pPr marL="457189" indent="-364058">
              <a:buClr>
                <a:schemeClr val="dk1"/>
              </a:buClr>
              <a:buSzPts val="1100"/>
              <a:buNone/>
            </a:pPr>
            <a:endParaRPr sz="1867">
              <a:latin typeface="Avenir"/>
              <a:ea typeface="Avenir"/>
              <a:cs typeface="Avenir"/>
              <a:sym typeface="Avenir"/>
            </a:endParaRPr>
          </a:p>
          <a:p>
            <a:pPr marL="457189" indent="-457189">
              <a:buClr>
                <a:schemeClr val="dk1"/>
              </a:buClr>
              <a:buSzPts val="1100"/>
              <a:buAutoNum type="arabicPeriod"/>
            </a:pPr>
            <a:r>
              <a:rPr lang="en-US" sz="1867">
                <a:latin typeface="Avenir"/>
                <a:ea typeface="Avenir"/>
                <a:cs typeface="Avenir"/>
                <a:sym typeface="Avenir"/>
              </a:rPr>
              <a:t>The global tragedy of the </a:t>
            </a:r>
            <a:r>
              <a:rPr lang="en-US" sz="1867" b="1">
                <a:latin typeface="Avenir"/>
                <a:ea typeface="Avenir"/>
                <a:cs typeface="Avenir"/>
                <a:sym typeface="Avenir"/>
              </a:rPr>
              <a:t>COVID-19 pandemic</a:t>
            </a:r>
            <a:endParaRPr/>
          </a:p>
          <a:p>
            <a:pPr marL="0" indent="0">
              <a:buClr>
                <a:schemeClr val="dk1"/>
              </a:buClr>
              <a:buSzPts val="1100"/>
              <a:buNone/>
            </a:pPr>
            <a:endParaRPr sz="1867">
              <a:latin typeface="Avenir"/>
              <a:ea typeface="Avenir"/>
              <a:cs typeface="Avenir"/>
              <a:sym typeface="Avenir"/>
            </a:endParaRPr>
          </a:p>
          <a:p>
            <a:pPr marL="457189" indent="-457189">
              <a:buClr>
                <a:schemeClr val="dk1"/>
              </a:buClr>
              <a:buSzPts val="1100"/>
              <a:buAutoNum type="arabicPeriod"/>
            </a:pPr>
            <a:r>
              <a:rPr lang="en-US" sz="1867" b="1">
                <a:latin typeface="Avenir"/>
                <a:ea typeface="Avenir"/>
                <a:cs typeface="Avenir"/>
                <a:sym typeface="Avenir"/>
              </a:rPr>
              <a:t>Inequalities and injustices</a:t>
            </a:r>
            <a:r>
              <a:rPr lang="en-US" sz="1867">
                <a:latin typeface="Avenir"/>
                <a:ea typeface="Avenir"/>
                <a:cs typeface="Avenir"/>
                <a:sym typeface="Avenir"/>
              </a:rPr>
              <a:t>: massification, fragmentation, the conditions faced by migrants, divisions across the family of humanity</a:t>
            </a:r>
            <a:endParaRPr/>
          </a:p>
          <a:p>
            <a:pPr marL="457189" indent="-364058">
              <a:buClr>
                <a:schemeClr val="dk1"/>
              </a:buClr>
              <a:buSzPts val="1100"/>
              <a:buNone/>
            </a:pPr>
            <a:endParaRPr sz="1867">
              <a:latin typeface="Avenir"/>
              <a:ea typeface="Avenir"/>
              <a:cs typeface="Avenir"/>
              <a:sym typeface="Avenir"/>
            </a:endParaRPr>
          </a:p>
          <a:p>
            <a:pPr marL="457189" indent="-457189">
              <a:buClr>
                <a:schemeClr val="dk1"/>
              </a:buClr>
              <a:buSzPts val="1100"/>
              <a:buAutoNum type="arabicPeriod"/>
            </a:pPr>
            <a:r>
              <a:rPr lang="en-US" sz="1867">
                <a:latin typeface="Avenir"/>
                <a:ea typeface="Avenir"/>
                <a:cs typeface="Avenir"/>
                <a:sym typeface="Avenir"/>
              </a:rPr>
              <a:t>The cry of the </a:t>
            </a:r>
            <a:r>
              <a:rPr lang="en-US" sz="1867" b="1">
                <a:latin typeface="Avenir"/>
                <a:ea typeface="Avenir"/>
                <a:cs typeface="Avenir"/>
                <a:sym typeface="Avenir"/>
              </a:rPr>
              <a:t>poor</a:t>
            </a:r>
            <a:r>
              <a:rPr lang="en-US" sz="1867">
                <a:latin typeface="Avenir"/>
                <a:ea typeface="Avenir"/>
                <a:cs typeface="Avenir"/>
                <a:sym typeface="Avenir"/>
              </a:rPr>
              <a:t> and the cry of the </a:t>
            </a:r>
            <a:r>
              <a:rPr lang="en-US" sz="1867" b="1">
                <a:latin typeface="Avenir"/>
                <a:ea typeface="Avenir"/>
                <a:cs typeface="Avenir"/>
                <a:sym typeface="Avenir"/>
              </a:rPr>
              <a:t>earth</a:t>
            </a:r>
            <a:endParaRPr/>
          </a:p>
          <a:p>
            <a:pPr marL="457189" indent="-364058">
              <a:buClr>
                <a:schemeClr val="dk1"/>
              </a:buClr>
              <a:buSzPts val="1100"/>
              <a:buNone/>
            </a:pPr>
            <a:endParaRPr sz="1867">
              <a:latin typeface="Avenir"/>
              <a:ea typeface="Avenir"/>
              <a:cs typeface="Avenir"/>
              <a:sym typeface="Avenir"/>
            </a:endParaRPr>
          </a:p>
          <a:p>
            <a:pPr marL="0" indent="0">
              <a:buClr>
                <a:schemeClr val="dk1"/>
              </a:buClr>
              <a:buSzPts val="1100"/>
              <a:buNone/>
            </a:pPr>
            <a:r>
              <a:rPr lang="en-US" sz="1867" b="1" i="1">
                <a:latin typeface="Avenir"/>
                <a:ea typeface="Avenir"/>
                <a:cs typeface="Avenir"/>
                <a:sym typeface="Avenir"/>
              </a:rPr>
              <a:t>We are all in the same boat…</a:t>
            </a:r>
            <a:endParaRPr/>
          </a:p>
          <a:p>
            <a:pPr marL="0" indent="0">
              <a:buClr>
                <a:schemeClr val="dk1"/>
              </a:buClr>
              <a:buSzPts val="1100"/>
              <a:buNone/>
            </a:pPr>
            <a:r>
              <a:rPr lang="en-US" sz="1867" i="1">
                <a:latin typeface="Avenir"/>
                <a:ea typeface="Avenir"/>
                <a:cs typeface="Avenir"/>
                <a:sym typeface="Avenir"/>
              </a:rPr>
              <a:t>We are one human family living in our common home.</a:t>
            </a:r>
            <a:br>
              <a:rPr lang="en-US" sz="1867" i="1">
                <a:latin typeface="Avenir"/>
                <a:ea typeface="Avenir"/>
                <a:cs typeface="Avenir"/>
                <a:sym typeface="Avenir"/>
              </a:rPr>
            </a:br>
            <a:r>
              <a:rPr lang="en-US" sz="1867" i="1">
                <a:latin typeface="Avenir"/>
                <a:ea typeface="Avenir"/>
                <a:cs typeface="Avenir"/>
                <a:sym typeface="Avenir"/>
              </a:rPr>
              <a:t>	(Laudato Si’ and Fratelli Tutti)</a:t>
            </a:r>
            <a:endParaRPr/>
          </a:p>
          <a:p>
            <a:pPr marL="0" indent="0">
              <a:buClr>
                <a:schemeClr val="dk1"/>
              </a:buClr>
              <a:buSzPts val="1100"/>
              <a:buNone/>
            </a:pPr>
            <a:endParaRPr sz="1867">
              <a:latin typeface="Avenir"/>
              <a:ea typeface="Avenir"/>
              <a:cs typeface="Avenir"/>
              <a:sym typeface="Avenir"/>
            </a:endParaRPr>
          </a:p>
        </p:txBody>
      </p:sp>
      <p:sp>
        <p:nvSpPr>
          <p:cNvPr id="143" name="Google Shape;143;p8"/>
          <p:cNvSpPr txBox="1">
            <a:spLocks noGrp="1"/>
          </p:cNvSpPr>
          <p:nvPr>
            <p:ph type="title"/>
          </p:nvPr>
        </p:nvSpPr>
        <p:spPr>
          <a:xfrm>
            <a:off x="531585" y="317043"/>
            <a:ext cx="11064843" cy="849600"/>
          </a:xfrm>
          <a:prstGeom prst="rect">
            <a:avLst/>
          </a:prstGeom>
          <a:noFill/>
          <a:ln>
            <a:noFill/>
          </a:ln>
        </p:spPr>
        <p:txBody>
          <a:bodyPr spcFirstLastPara="1" wrap="square" lIns="121900" tIns="121900" rIns="121900" bIns="121900" anchor="t" anchorCtr="0">
            <a:normAutofit fontScale="90000"/>
          </a:bodyPr>
          <a:lstStyle/>
          <a:p>
            <a:pPr>
              <a:buSzPct val="67901"/>
            </a:pPr>
            <a:r>
              <a:rPr lang="en-US" sz="2400" b="0" i="1">
                <a:latin typeface="Avenir"/>
                <a:ea typeface="Avenir"/>
                <a:cs typeface="Avenir"/>
                <a:sym typeface="Avenir"/>
              </a:rPr>
              <a:t>Preparatory Document for the Synod 2021-2023</a:t>
            </a:r>
            <a:br>
              <a:rPr lang="en-US" b="0">
                <a:latin typeface="Avenir"/>
                <a:ea typeface="Avenir"/>
                <a:cs typeface="Avenir"/>
                <a:sym typeface="Avenir"/>
              </a:rPr>
            </a:br>
            <a:r>
              <a:rPr lang="en-US" b="0">
                <a:latin typeface="Avenir"/>
                <a:ea typeface="Avenir"/>
                <a:cs typeface="Avenir"/>
                <a:sym typeface="Avenir"/>
              </a:rPr>
              <a:t>Part  I. The call to walk together</a:t>
            </a:r>
            <a:br>
              <a:rPr lang="en-US">
                <a:latin typeface="Avenir"/>
                <a:ea typeface="Avenir"/>
                <a:cs typeface="Avenir"/>
                <a:sym typeface="Avenir"/>
              </a:rPr>
            </a:br>
            <a:r>
              <a:rPr lang="en-US">
                <a:latin typeface="Avenir"/>
                <a:ea typeface="Avenir"/>
                <a:cs typeface="Avenir"/>
                <a:sym typeface="Avenir"/>
              </a:rPr>
              <a:t>Discerning the signs of the times in the light of the Gospel</a:t>
            </a:r>
            <a:endParaRPr>
              <a:latin typeface="Avenir"/>
              <a:ea typeface="Avenir"/>
              <a:cs typeface="Avenir"/>
              <a:sym typeface="Avenir"/>
            </a:endParaRPr>
          </a:p>
        </p:txBody>
      </p:sp>
      <p:sp>
        <p:nvSpPr>
          <p:cNvPr id="144" name="Google Shape;144;p8"/>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13</a:t>
            </a:fld>
            <a:endParaRPr kern="0"/>
          </a:p>
        </p:txBody>
      </p:sp>
      <p:cxnSp>
        <p:nvCxnSpPr>
          <p:cNvPr id="145" name="Google Shape;145;p8"/>
          <p:cNvCxnSpPr/>
          <p:nvPr/>
        </p:nvCxnSpPr>
        <p:spPr>
          <a:xfrm>
            <a:off x="4654389" y="6049516"/>
            <a:ext cx="2915200" cy="0"/>
          </a:xfrm>
          <a:prstGeom prst="straightConnector1">
            <a:avLst/>
          </a:prstGeom>
          <a:noFill/>
          <a:ln w="28575" cap="flat" cmpd="sng">
            <a:solidFill>
              <a:srgbClr val="DE8F32"/>
            </a:solidFill>
            <a:prstDash val="dot"/>
            <a:round/>
            <a:headEnd type="none" w="sm" len="sm"/>
            <a:tailEnd type="none" w="sm" len="sm"/>
          </a:ln>
        </p:spPr>
      </p:cxnSp>
      <p:sp>
        <p:nvSpPr>
          <p:cNvPr id="146" name="Google Shape;146;p8"/>
          <p:cNvSpPr txBox="1">
            <a:spLocks noGrp="1"/>
          </p:cNvSpPr>
          <p:nvPr>
            <p:ph type="body" idx="2"/>
          </p:nvPr>
        </p:nvSpPr>
        <p:spPr>
          <a:xfrm>
            <a:off x="767846" y="1785034"/>
            <a:ext cx="4981148" cy="4194556"/>
          </a:xfrm>
          <a:prstGeom prst="rect">
            <a:avLst/>
          </a:prstGeom>
          <a:noFill/>
          <a:ln>
            <a:noFill/>
          </a:ln>
        </p:spPr>
        <p:txBody>
          <a:bodyPr spcFirstLastPara="1" wrap="square" lIns="121900" tIns="121900" rIns="121900" bIns="121900" anchor="t" anchorCtr="0">
            <a:normAutofit lnSpcReduction="10000"/>
          </a:bodyPr>
          <a:lstStyle/>
          <a:p>
            <a:pPr marL="203195" indent="0">
              <a:buNone/>
            </a:pPr>
            <a:r>
              <a:rPr lang="en-US" sz="2133">
                <a:latin typeface="Avenir"/>
                <a:ea typeface="Avenir"/>
                <a:cs typeface="Avenir"/>
                <a:sym typeface="Avenir"/>
              </a:rPr>
              <a:t>“The synodal journey unfolds within a historical context marked by epochal changes in society and by a crucial transition in the life of the Church, which cannot be ignored: it is within the folds of the complexity of this context, in its tensions and contradictions, that we are called to “scrutinize the </a:t>
            </a:r>
            <a:r>
              <a:rPr lang="en-US" sz="2133" b="1">
                <a:latin typeface="Avenir"/>
                <a:ea typeface="Avenir"/>
                <a:cs typeface="Avenir"/>
                <a:sym typeface="Avenir"/>
              </a:rPr>
              <a:t>signs of the times </a:t>
            </a:r>
            <a:r>
              <a:rPr lang="en-US" sz="2133">
                <a:latin typeface="Avenir"/>
                <a:ea typeface="Avenir"/>
                <a:cs typeface="Avenir"/>
                <a:sym typeface="Avenir"/>
              </a:rPr>
              <a:t>and interpret them in the </a:t>
            </a:r>
            <a:r>
              <a:rPr lang="en-US" sz="2133" b="1">
                <a:latin typeface="Avenir"/>
                <a:ea typeface="Avenir"/>
                <a:cs typeface="Avenir"/>
                <a:sym typeface="Avenir"/>
              </a:rPr>
              <a:t>light of the Gospel</a:t>
            </a:r>
            <a:r>
              <a:rPr lang="en-US" sz="2133">
                <a:latin typeface="Avenir"/>
                <a:ea typeface="Avenir"/>
                <a:cs typeface="Avenir"/>
                <a:sym typeface="Avenir"/>
              </a:rPr>
              <a:t>” (GS, 4).” (</a:t>
            </a:r>
            <a:r>
              <a:rPr lang="en-US" sz="2133" i="1">
                <a:latin typeface="Avenir"/>
                <a:ea typeface="Avenir"/>
                <a:cs typeface="Avenir"/>
                <a:sym typeface="Avenir"/>
              </a:rPr>
              <a:t>PD</a:t>
            </a:r>
            <a:r>
              <a:rPr lang="en-US" sz="2133">
                <a:latin typeface="Avenir"/>
                <a:ea typeface="Avenir"/>
                <a:cs typeface="Avenir"/>
                <a:sym typeface="Avenir"/>
              </a:rPr>
              <a:t>, 4)</a:t>
            </a:r>
            <a:endParaRPr sz="2133">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9"/>
          <p:cNvSpPr txBox="1">
            <a:spLocks noGrp="1"/>
          </p:cNvSpPr>
          <p:nvPr>
            <p:ph type="title"/>
          </p:nvPr>
        </p:nvSpPr>
        <p:spPr>
          <a:xfrm>
            <a:off x="176697" y="724143"/>
            <a:ext cx="5205535" cy="673200"/>
          </a:xfrm>
          <a:prstGeom prst="rect">
            <a:avLst/>
          </a:prstGeom>
          <a:noFill/>
          <a:ln>
            <a:noFill/>
          </a:ln>
        </p:spPr>
        <p:txBody>
          <a:bodyPr spcFirstLastPara="1" wrap="square" lIns="121900" tIns="121900" rIns="121900" bIns="121900" anchor="t" anchorCtr="0">
            <a:noAutofit/>
          </a:bodyPr>
          <a:lstStyle/>
          <a:p>
            <a:r>
              <a:rPr lang="en-US" sz="2667"/>
              <a:t>The experience of the synod on the Amazon</a:t>
            </a:r>
            <a:br>
              <a:rPr lang="en-US" sz="2667"/>
            </a:br>
            <a:r>
              <a:rPr lang="en-US" sz="2667" i="1"/>
              <a:t>“new paths for the Church and for an integral ecology”.</a:t>
            </a:r>
            <a:endParaRPr sz="2667" i="1"/>
          </a:p>
        </p:txBody>
      </p:sp>
      <p:sp>
        <p:nvSpPr>
          <p:cNvPr id="152" name="Google Shape;152;p9"/>
          <p:cNvSpPr txBox="1">
            <a:spLocks noGrp="1"/>
          </p:cNvSpPr>
          <p:nvPr>
            <p:ph type="subTitle" idx="1"/>
          </p:nvPr>
        </p:nvSpPr>
        <p:spPr>
          <a:xfrm>
            <a:off x="299700" y="158667"/>
            <a:ext cx="4336800" cy="524800"/>
          </a:xfrm>
          <a:prstGeom prst="rect">
            <a:avLst/>
          </a:prstGeom>
          <a:noFill/>
          <a:ln>
            <a:noFill/>
          </a:ln>
        </p:spPr>
        <p:txBody>
          <a:bodyPr spcFirstLastPara="1" wrap="square" lIns="121900" tIns="121900" rIns="121900" bIns="121900" anchor="t" anchorCtr="0">
            <a:normAutofit/>
          </a:bodyPr>
          <a:lstStyle/>
          <a:p>
            <a:pPr marL="0" indent="0"/>
            <a:endParaRPr/>
          </a:p>
        </p:txBody>
      </p:sp>
      <p:sp>
        <p:nvSpPr>
          <p:cNvPr id="153" name="Google Shape;153;p9"/>
          <p:cNvSpPr txBox="1">
            <a:spLocks noGrp="1"/>
          </p:cNvSpPr>
          <p:nvPr>
            <p:ph type="body" idx="2"/>
          </p:nvPr>
        </p:nvSpPr>
        <p:spPr>
          <a:xfrm>
            <a:off x="300383" y="3463235"/>
            <a:ext cx="6127960" cy="2247099"/>
          </a:xfrm>
          <a:prstGeom prst="rect">
            <a:avLst/>
          </a:prstGeom>
          <a:noFill/>
          <a:ln>
            <a:noFill/>
          </a:ln>
        </p:spPr>
        <p:txBody>
          <a:bodyPr spcFirstLastPara="1" wrap="square" lIns="121900" tIns="121900" rIns="121900" bIns="121900" anchor="t" anchorCtr="0">
            <a:noAutofit/>
          </a:bodyPr>
          <a:lstStyle/>
          <a:p>
            <a:pPr>
              <a:buFont typeface="Noto Sans Symbols"/>
              <a:buChar char="⮚"/>
            </a:pPr>
            <a:r>
              <a:rPr lang="en-US" sz="2667"/>
              <a:t>The vision of integral ecology and synodality are deeply articulated</a:t>
            </a:r>
            <a:endParaRPr/>
          </a:p>
        </p:txBody>
      </p:sp>
      <p:sp>
        <p:nvSpPr>
          <p:cNvPr id="154" name="Google Shape;154;p9"/>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14</a:t>
            </a:fld>
            <a:endParaRPr kern="0"/>
          </a:p>
        </p:txBody>
      </p:sp>
      <p:pic>
        <p:nvPicPr>
          <p:cNvPr id="155" name="Google Shape;155;p9"/>
          <p:cNvPicPr preferRelativeResize="0"/>
          <p:nvPr/>
        </p:nvPicPr>
        <p:blipFill rotWithShape="1">
          <a:blip r:embed="rId3">
            <a:alphaModFix/>
          </a:blip>
          <a:srcRect/>
          <a:stretch/>
        </p:blipFill>
        <p:spPr>
          <a:xfrm>
            <a:off x="6428343" y="3250370"/>
            <a:ext cx="5524475" cy="3117573"/>
          </a:xfrm>
          <a:prstGeom prst="rect">
            <a:avLst/>
          </a:prstGeom>
          <a:noFill/>
          <a:ln>
            <a:noFill/>
          </a:ln>
        </p:spPr>
      </p:pic>
      <p:pic>
        <p:nvPicPr>
          <p:cNvPr id="156" name="Google Shape;156;p9" descr="I was at the Amazon synod. Here are its 3 significant lessons (and  challenges) for the church | America Magazine"/>
          <p:cNvPicPr preferRelativeResize="0"/>
          <p:nvPr/>
        </p:nvPicPr>
        <p:blipFill rotWithShape="1">
          <a:blip r:embed="rId4">
            <a:alphaModFix/>
          </a:blip>
          <a:srcRect/>
          <a:stretch/>
        </p:blipFill>
        <p:spPr>
          <a:xfrm>
            <a:off x="6428342" y="188843"/>
            <a:ext cx="5524476" cy="36185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0"/>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a:buSzPct val="111111"/>
            </a:pPr>
            <a:r>
              <a:rPr lang="en-US"/>
              <a:t>The Amazon region, </a:t>
            </a:r>
            <a:br>
              <a:rPr lang="en-US"/>
            </a:br>
            <a:r>
              <a:rPr lang="en-US"/>
              <a:t>a laboratory for society and for the Church</a:t>
            </a:r>
            <a:br>
              <a:rPr lang="en-US"/>
            </a:br>
            <a:endParaRPr/>
          </a:p>
        </p:txBody>
      </p:sp>
      <p:sp>
        <p:nvSpPr>
          <p:cNvPr id="162" name="Google Shape;162;p10"/>
          <p:cNvSpPr txBox="1">
            <a:spLocks noGrp="1"/>
          </p:cNvSpPr>
          <p:nvPr>
            <p:ph type="body" idx="1"/>
          </p:nvPr>
        </p:nvSpPr>
        <p:spPr>
          <a:xfrm>
            <a:off x="415600" y="1855304"/>
            <a:ext cx="11360800" cy="4236529"/>
          </a:xfrm>
          <a:prstGeom prst="rect">
            <a:avLst/>
          </a:prstGeom>
          <a:noFill/>
          <a:ln>
            <a:noFill/>
          </a:ln>
        </p:spPr>
        <p:txBody>
          <a:bodyPr spcFirstLastPara="1" wrap="square" lIns="121900" tIns="121900" rIns="121900" bIns="121900" anchor="t" anchorCtr="0">
            <a:normAutofit/>
          </a:bodyPr>
          <a:lstStyle/>
          <a:p>
            <a:r>
              <a:rPr lang="en-US" sz="2400"/>
              <a:t>The implementation of Laudato Si requires a synodal Church and synodality is the way for a missionary Church promoting integral ecology in our societies. </a:t>
            </a:r>
            <a:endParaRPr/>
          </a:p>
          <a:p>
            <a:pPr>
              <a:buFont typeface="Noto Sans Symbols"/>
              <a:buChar char="⮚"/>
            </a:pPr>
            <a:r>
              <a:rPr lang="en-US" sz="2400" b="1"/>
              <a:t>Ecological conversion and synodal conversion go hand in hand</a:t>
            </a:r>
            <a:endParaRPr/>
          </a:p>
          <a:p>
            <a:pPr indent="-304792">
              <a:buNone/>
            </a:pPr>
            <a:endParaRPr/>
          </a:p>
        </p:txBody>
      </p:sp>
      <p:sp>
        <p:nvSpPr>
          <p:cNvPr id="163" name="Google Shape;163;p10"/>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ctr" anchorCtr="0">
            <a:noAutofit/>
          </a:bodyPr>
          <a:lstStyle/>
          <a:p>
            <a:pPr defTabSz="1219170"/>
            <a:fld id="{00000000-1234-1234-1234-123412341234}" type="slidenum">
              <a:rPr lang="en-US" kern="0"/>
              <a:pPr defTabSz="1219170"/>
              <a:t>15</a:t>
            </a:fld>
            <a:endParaRPr kern="0"/>
          </a:p>
        </p:txBody>
      </p:sp>
      <p:pic>
        <p:nvPicPr>
          <p:cNvPr id="164" name="Google Shape;164;p10" descr="Why does the Amazon Merit a Synod? - Vatican News"/>
          <p:cNvPicPr preferRelativeResize="0"/>
          <p:nvPr/>
        </p:nvPicPr>
        <p:blipFill rotWithShape="1">
          <a:blip r:embed="rId3">
            <a:alphaModFix/>
          </a:blip>
          <a:srcRect/>
          <a:stretch/>
        </p:blipFill>
        <p:spPr>
          <a:xfrm>
            <a:off x="4437005" y="4380090"/>
            <a:ext cx="3397956" cy="19113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1"/>
          <p:cNvSpPr txBox="1">
            <a:spLocks noGrp="1"/>
          </p:cNvSpPr>
          <p:nvPr>
            <p:ph type="title"/>
          </p:nvPr>
        </p:nvSpPr>
        <p:spPr>
          <a:xfrm>
            <a:off x="385864" y="296000"/>
            <a:ext cx="11360800" cy="763600"/>
          </a:xfrm>
          <a:prstGeom prst="rect">
            <a:avLst/>
          </a:prstGeom>
          <a:noFill/>
          <a:ln>
            <a:noFill/>
          </a:ln>
        </p:spPr>
        <p:txBody>
          <a:bodyPr spcFirstLastPara="1" wrap="square" lIns="121900" tIns="121900" rIns="121900" bIns="121900" anchor="t" anchorCtr="0">
            <a:normAutofit fontScale="90000"/>
          </a:bodyPr>
          <a:lstStyle/>
          <a:p>
            <a:pPr>
              <a:buSzPct val="111111"/>
            </a:pPr>
            <a:r>
              <a:rPr lang="en-US" dirty="0"/>
              <a:t>Called to integral conversion</a:t>
            </a:r>
            <a:br>
              <a:rPr lang="en-US" dirty="0"/>
            </a:br>
            <a:endParaRPr dirty="0"/>
          </a:p>
        </p:txBody>
      </p:sp>
      <p:sp>
        <p:nvSpPr>
          <p:cNvPr id="170" name="Google Shape;170;p11"/>
          <p:cNvSpPr txBox="1">
            <a:spLocks noGrp="1"/>
          </p:cNvSpPr>
          <p:nvPr>
            <p:ph type="body" idx="1"/>
          </p:nvPr>
        </p:nvSpPr>
        <p:spPr>
          <a:xfrm>
            <a:off x="774644" y="1115123"/>
            <a:ext cx="11238937" cy="5742877"/>
          </a:xfrm>
          <a:prstGeom prst="rect">
            <a:avLst/>
          </a:prstGeom>
          <a:noFill/>
          <a:ln>
            <a:noFill/>
          </a:ln>
        </p:spPr>
        <p:txBody>
          <a:bodyPr spcFirstLastPara="1" wrap="square" lIns="121900" tIns="121900" rIns="121900" bIns="121900" anchor="t" anchorCtr="0">
            <a:normAutofit/>
          </a:bodyPr>
          <a:lstStyle/>
          <a:p>
            <a:pPr marL="203195" indent="0">
              <a:buSzPct val="108108"/>
              <a:buNone/>
            </a:pPr>
            <a:r>
              <a:rPr lang="en-US" sz="2133" i="1" dirty="0"/>
              <a:t>From the Final Document of the Synod of the Amazon</a:t>
            </a:r>
            <a:endParaRPr sz="2133" dirty="0"/>
          </a:p>
          <a:p>
            <a:pPr>
              <a:buSzPct val="108108"/>
            </a:pPr>
            <a:r>
              <a:rPr lang="en-US" dirty="0"/>
              <a:t>17. </a:t>
            </a:r>
            <a:r>
              <a:rPr lang="en-US" b="1" dirty="0"/>
              <a:t>Listening to the cry of the earth and the cry of the poor and of the peoples of the Amazon with whom we walk, calls us to a true integral conversion</a:t>
            </a:r>
            <a:r>
              <a:rPr lang="en-US" dirty="0"/>
              <a:t>, to a simple and modest style of life, all nourished by a mystical spirituality in the style of St Francis of Assisi, a model of integral conversion lived with Christian happiness and joy (cf. </a:t>
            </a:r>
            <a:r>
              <a:rPr lang="en-US" i="1" dirty="0"/>
              <a:t>LS</a:t>
            </a:r>
            <a:r>
              <a:rPr lang="en-US" dirty="0"/>
              <a:t> 12). A prayerful reading of God's Word will help us to deepen and discover the groaning of the Spirit and encourage us in our commitment to care for our common home.</a:t>
            </a:r>
            <a:endParaRPr dirty="0"/>
          </a:p>
          <a:p>
            <a:pPr>
              <a:buSzPct val="108108"/>
            </a:pPr>
            <a:r>
              <a:rPr lang="en-US" dirty="0"/>
              <a:t>18. As a Church of missionary disciples, we pray for the grace of that conversion “whereby the effects of their encounter with Jesus Christ become evident in their relationship with the world around them" (</a:t>
            </a:r>
            <a:r>
              <a:rPr lang="en-US" i="1" dirty="0"/>
              <a:t>LS</a:t>
            </a:r>
            <a:r>
              <a:rPr lang="en-US" dirty="0"/>
              <a:t> 217); a personal and communal conversion which commits us to relate harmoniously with God's work of creation, which is our common home; a conversion which promotes new structures in harmony with the care of creation</a:t>
            </a:r>
            <a:r>
              <a:rPr lang="en-US" b="1" dirty="0"/>
              <a:t>;                                                           </a:t>
            </a:r>
            <a:r>
              <a:rPr lang="en-US" sz="2667" b="1" dirty="0">
                <a:solidFill>
                  <a:srgbClr val="002060"/>
                </a:solidFill>
              </a:rPr>
              <a:t>a pastoral conversion based on </a:t>
            </a:r>
            <a:r>
              <a:rPr lang="en-US" sz="2667" b="1" dirty="0" err="1">
                <a:solidFill>
                  <a:srgbClr val="002060"/>
                </a:solidFill>
              </a:rPr>
              <a:t>synodality</a:t>
            </a:r>
            <a:r>
              <a:rPr lang="en-US" sz="2667" b="1" dirty="0">
                <a:solidFill>
                  <a:srgbClr val="002060"/>
                </a:solidFill>
              </a:rPr>
              <a:t>, which recognizes the interaction of all that is created. </a:t>
            </a:r>
            <a:r>
              <a:rPr lang="en-US" dirty="0"/>
              <a:t>Such conversion will lead us to be a Church that reaches out and enters the hearts of all the Amazonian peoples. Thus</a:t>
            </a:r>
            <a:r>
              <a:rPr lang="en-US" b="1" dirty="0"/>
              <a:t>, </a:t>
            </a:r>
            <a:r>
              <a:rPr lang="en-US" sz="2267" b="1" dirty="0">
                <a:solidFill>
                  <a:srgbClr val="002060"/>
                </a:solidFill>
              </a:rPr>
              <a:t>the conversion to the living Gospel, which is Jesus Christ, can only unfold in interconnected dimensions </a:t>
            </a:r>
            <a:r>
              <a:rPr lang="en-US" dirty="0"/>
              <a:t>to prompt our reaching out to the existential, social and geographical peripheries of the Amazon. These dimensions are pastoral, cultural, ecological and </a:t>
            </a:r>
            <a:r>
              <a:rPr lang="en-US" dirty="0" err="1"/>
              <a:t>synodal</a:t>
            </a:r>
            <a:r>
              <a:rPr lang="en-US" dirty="0"/>
              <a:t>, and are developed in the next four chapters.</a:t>
            </a:r>
            <a:endParaRPr dirty="0"/>
          </a:p>
        </p:txBody>
      </p:sp>
      <p:sp>
        <p:nvSpPr>
          <p:cNvPr id="171" name="Google Shape;171;p11"/>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ctr" anchorCtr="0">
            <a:noAutofit/>
          </a:bodyPr>
          <a:lstStyle/>
          <a:p>
            <a:pPr defTabSz="1219170"/>
            <a:fld id="{00000000-1234-1234-1234-123412341234}" type="slidenum">
              <a:rPr lang="en-US" kern="0"/>
              <a:pPr defTabSz="1219170"/>
              <a:t>16</a:t>
            </a:fld>
            <a:endParaRPr ker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2"/>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ctr" anchorCtr="0">
            <a:noAutofit/>
          </a:bodyPr>
          <a:lstStyle/>
          <a:p>
            <a:pPr defTabSz="1219170"/>
            <a:fld id="{00000000-1234-1234-1234-123412341234}" type="slidenum">
              <a:rPr lang="en-US" kern="0"/>
              <a:pPr defTabSz="1219170"/>
              <a:t>17</a:t>
            </a:fld>
            <a:endParaRPr kern="0"/>
          </a:p>
        </p:txBody>
      </p:sp>
      <p:sp>
        <p:nvSpPr>
          <p:cNvPr id="177" name="Google Shape;177;p12"/>
          <p:cNvSpPr txBox="1">
            <a:spLocks noGrp="1"/>
          </p:cNvSpPr>
          <p:nvPr>
            <p:ph type="title"/>
          </p:nvPr>
        </p:nvSpPr>
        <p:spPr>
          <a:xfrm>
            <a:off x="167" y="1689200"/>
            <a:ext cx="12192000" cy="2272400"/>
          </a:xfrm>
          <a:prstGeom prst="rect">
            <a:avLst/>
          </a:prstGeom>
          <a:noFill/>
          <a:ln>
            <a:noFill/>
          </a:ln>
        </p:spPr>
        <p:txBody>
          <a:bodyPr spcFirstLastPara="1" wrap="square" lIns="121900" tIns="121900" rIns="121900" bIns="121900" anchor="t" anchorCtr="0">
            <a:normAutofit/>
          </a:bodyPr>
          <a:lstStyle/>
          <a:p>
            <a:r>
              <a:rPr lang="en-US" sz="4267">
                <a:latin typeface="Avenir"/>
                <a:ea typeface="Avenir"/>
                <a:cs typeface="Avenir"/>
                <a:sym typeface="Avenir"/>
              </a:rPr>
              <a:t>The aim of the Synod 2021-2023</a:t>
            </a:r>
            <a:endParaRPr sz="4267">
              <a:latin typeface="Avenir"/>
              <a:ea typeface="Avenir"/>
              <a:cs typeface="Avenir"/>
              <a:sym typeface="Avenir"/>
            </a:endParaRPr>
          </a:p>
        </p:txBody>
      </p:sp>
      <p:sp>
        <p:nvSpPr>
          <p:cNvPr id="178" name="Google Shape;178;p12"/>
          <p:cNvSpPr txBox="1">
            <a:spLocks noGrp="1"/>
          </p:cNvSpPr>
          <p:nvPr>
            <p:ph type="subTitle" idx="1"/>
          </p:nvPr>
        </p:nvSpPr>
        <p:spPr>
          <a:xfrm>
            <a:off x="1388534" y="2721115"/>
            <a:ext cx="10291049" cy="3957981"/>
          </a:xfrm>
          <a:prstGeom prst="rect">
            <a:avLst/>
          </a:prstGeom>
          <a:noFill/>
          <a:ln>
            <a:noFill/>
          </a:ln>
        </p:spPr>
        <p:txBody>
          <a:bodyPr spcFirstLastPara="1" wrap="square" lIns="121900" tIns="121900" rIns="121900" bIns="121900" anchor="b" anchorCtr="0">
            <a:normAutofit fontScale="85000" lnSpcReduction="20000"/>
          </a:bodyPr>
          <a:lstStyle/>
          <a:p>
            <a:pPr marL="609585" indent="-406390">
              <a:buSzPct val="92436"/>
            </a:pPr>
            <a:r>
              <a:rPr lang="en-US" sz="3733" b="1" dirty="0">
                <a:solidFill>
                  <a:srgbClr val="002060"/>
                </a:solidFill>
                <a:latin typeface="Avenir"/>
                <a:ea typeface="Avenir"/>
                <a:cs typeface="Avenir"/>
                <a:sym typeface="Avenir"/>
              </a:rPr>
              <a:t>To (re)learn </a:t>
            </a:r>
            <a:r>
              <a:rPr lang="en-US" sz="3733" b="1" dirty="0" err="1">
                <a:solidFill>
                  <a:srgbClr val="002060"/>
                </a:solidFill>
                <a:latin typeface="Avenir"/>
                <a:ea typeface="Avenir"/>
                <a:cs typeface="Avenir"/>
                <a:sym typeface="Avenir"/>
              </a:rPr>
              <a:t>synodality</a:t>
            </a:r>
            <a:endParaRPr sz="3733" b="1" dirty="0">
              <a:solidFill>
                <a:srgbClr val="002060"/>
              </a:solidFill>
              <a:latin typeface="Avenir"/>
              <a:ea typeface="Avenir"/>
              <a:cs typeface="Avenir"/>
              <a:sym typeface="Avenir"/>
            </a:endParaRPr>
          </a:p>
          <a:p>
            <a:pPr marL="609585" indent="-406390">
              <a:buSzPct val="117647"/>
            </a:pPr>
            <a:r>
              <a:rPr lang="en-US" i="1" dirty="0">
                <a:solidFill>
                  <a:srgbClr val="002060"/>
                </a:solidFill>
                <a:latin typeface="Avenir"/>
                <a:ea typeface="Avenir"/>
                <a:cs typeface="Avenir"/>
                <a:sym typeface="Avenir"/>
              </a:rPr>
              <a:t>Reread and Practice</a:t>
            </a:r>
            <a:endParaRPr dirty="0"/>
          </a:p>
          <a:p>
            <a:pPr marL="609585" indent="-406390">
              <a:buSzPct val="117647"/>
            </a:pPr>
            <a:endParaRPr i="1" dirty="0">
              <a:solidFill>
                <a:srgbClr val="002060"/>
              </a:solidFill>
              <a:latin typeface="Avenir"/>
              <a:ea typeface="Avenir"/>
              <a:cs typeface="Avenir"/>
              <a:sym typeface="Avenir"/>
            </a:endParaRPr>
          </a:p>
          <a:p>
            <a:pPr marL="660383" indent="-457189">
              <a:buSzPct val="107843"/>
              <a:buFont typeface="Wingdings" panose="05000000000000000000" pitchFamily="2" charset="2"/>
              <a:buChar char="Ø"/>
            </a:pPr>
            <a:r>
              <a:rPr lang="en-US" sz="3200" b="1" dirty="0">
                <a:solidFill>
                  <a:srgbClr val="002060"/>
                </a:solidFill>
                <a:latin typeface="Avenir"/>
                <a:ea typeface="Avenir"/>
                <a:cs typeface="Avenir"/>
                <a:sym typeface="Avenir"/>
              </a:rPr>
              <a:t>The </a:t>
            </a:r>
            <a:r>
              <a:rPr lang="en-US" sz="3200" b="1" dirty="0" err="1">
                <a:solidFill>
                  <a:srgbClr val="002060"/>
                </a:solidFill>
                <a:latin typeface="Avenir"/>
                <a:ea typeface="Avenir"/>
                <a:cs typeface="Avenir"/>
                <a:sym typeface="Avenir"/>
              </a:rPr>
              <a:t>Synodal</a:t>
            </a:r>
            <a:r>
              <a:rPr lang="en-US" sz="3200" b="1" dirty="0">
                <a:solidFill>
                  <a:srgbClr val="002060"/>
                </a:solidFill>
                <a:latin typeface="Avenir"/>
                <a:ea typeface="Avenir"/>
                <a:cs typeface="Avenir"/>
                <a:sym typeface="Avenir"/>
              </a:rPr>
              <a:t> conversion of the Church</a:t>
            </a:r>
            <a:endParaRPr dirty="0"/>
          </a:p>
          <a:p>
            <a:pPr marL="660383" indent="-457189">
              <a:buSzPct val="107843"/>
              <a:buFont typeface="Arial"/>
              <a:buChar char="•"/>
            </a:pPr>
            <a:r>
              <a:rPr lang="en-US" sz="3200" i="1" dirty="0">
                <a:solidFill>
                  <a:srgbClr val="002060"/>
                </a:solidFill>
                <a:latin typeface="Avenir"/>
                <a:ea typeface="Avenir"/>
                <a:cs typeface="Avenir"/>
                <a:sym typeface="Avenir"/>
              </a:rPr>
              <a:t>Putting into practice the </a:t>
            </a:r>
            <a:r>
              <a:rPr lang="en-US" sz="3200" i="1" dirty="0" err="1">
                <a:solidFill>
                  <a:srgbClr val="002060"/>
                </a:solidFill>
                <a:latin typeface="Avenir"/>
                <a:ea typeface="Avenir"/>
                <a:cs typeface="Avenir"/>
                <a:sym typeface="Avenir"/>
              </a:rPr>
              <a:t>Synodal</a:t>
            </a:r>
            <a:r>
              <a:rPr lang="en-US" sz="3200" i="1" dirty="0">
                <a:solidFill>
                  <a:srgbClr val="002060"/>
                </a:solidFill>
                <a:latin typeface="Avenir"/>
                <a:ea typeface="Avenir"/>
                <a:cs typeface="Avenir"/>
                <a:sym typeface="Avenir"/>
              </a:rPr>
              <a:t> nature of the entire Church</a:t>
            </a:r>
            <a:endParaRPr dirty="0"/>
          </a:p>
          <a:p>
            <a:pPr marL="660383" indent="-457189">
              <a:buSzPct val="107843"/>
              <a:buFont typeface="Arial"/>
              <a:buChar char="•"/>
            </a:pPr>
            <a:r>
              <a:rPr lang="en-US" sz="3200" i="1" dirty="0">
                <a:solidFill>
                  <a:srgbClr val="002060"/>
                </a:solidFill>
                <a:latin typeface="Avenir"/>
                <a:ea typeface="Avenir"/>
                <a:cs typeface="Avenir"/>
                <a:sym typeface="Avenir"/>
              </a:rPr>
              <a:t>Towards a “</a:t>
            </a:r>
            <a:r>
              <a:rPr lang="en-US" sz="3200" i="1" dirty="0" err="1">
                <a:solidFill>
                  <a:srgbClr val="002060"/>
                </a:solidFill>
                <a:latin typeface="Avenir"/>
                <a:ea typeface="Avenir"/>
                <a:cs typeface="Avenir"/>
                <a:sym typeface="Avenir"/>
              </a:rPr>
              <a:t>synodalization</a:t>
            </a:r>
            <a:r>
              <a:rPr lang="en-US" sz="3200" i="1" dirty="0">
                <a:solidFill>
                  <a:srgbClr val="002060"/>
                </a:solidFill>
                <a:latin typeface="Avenir"/>
                <a:ea typeface="Avenir"/>
                <a:cs typeface="Avenir"/>
                <a:sym typeface="Avenir"/>
              </a:rPr>
              <a:t>” of the whole Church at all levels</a:t>
            </a:r>
            <a:endParaRPr dirty="0"/>
          </a:p>
          <a:p>
            <a:pPr marL="660383" indent="-270927">
              <a:buSzPct val="107843"/>
            </a:pPr>
            <a:endParaRPr sz="3200" i="1" dirty="0">
              <a:solidFill>
                <a:srgbClr val="002060"/>
              </a:solidFill>
              <a:latin typeface="Avenir"/>
              <a:ea typeface="Avenir"/>
              <a:cs typeface="Avenir"/>
              <a:sym typeface="Avenir"/>
            </a:endParaRPr>
          </a:p>
          <a:p>
            <a:pPr marL="609585" indent="-406390">
              <a:buSzPct val="107843"/>
            </a:pPr>
            <a:r>
              <a:rPr lang="en-US" sz="3200" dirty="0"/>
              <a:t>Walking together as a people of missionary pilgrims</a:t>
            </a:r>
            <a:endParaRPr dirty="0"/>
          </a:p>
          <a:p>
            <a:pPr marL="609585" indent="-406390">
              <a:buSzPct val="107843"/>
            </a:pPr>
            <a:r>
              <a:rPr lang="en-US" sz="3200" dirty="0"/>
              <a:t>to learn and practice </a:t>
            </a:r>
            <a:r>
              <a:rPr lang="en-US" sz="3200" dirty="0" err="1"/>
              <a:t>synodality</a:t>
            </a:r>
            <a:r>
              <a:rPr lang="en-US" sz="3200" dirty="0"/>
              <a:t>  </a:t>
            </a:r>
            <a:endParaRPr i="1" dirty="0">
              <a:solidFill>
                <a:srgbClr val="002060"/>
              </a:solidFill>
              <a:latin typeface="Avenir"/>
              <a:ea typeface="Avenir"/>
              <a:cs typeface="Avenir"/>
              <a:sym typeface="Avenir"/>
            </a:endParaRPr>
          </a:p>
          <a:p>
            <a:pPr marL="660383" indent="-270927">
              <a:buSzPct val="117647"/>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20"/>
          <p:cNvSpPr txBox="1">
            <a:spLocks noGrp="1"/>
          </p:cNvSpPr>
          <p:nvPr>
            <p:ph type="title"/>
          </p:nvPr>
        </p:nvSpPr>
        <p:spPr>
          <a:xfrm>
            <a:off x="222634" y="216620"/>
            <a:ext cx="7344815" cy="1063408"/>
          </a:xfrm>
          <a:prstGeom prst="rect">
            <a:avLst/>
          </a:prstGeom>
          <a:noFill/>
          <a:ln>
            <a:noFill/>
          </a:ln>
        </p:spPr>
        <p:txBody>
          <a:bodyPr spcFirstLastPara="1" wrap="square" lIns="121900" tIns="121900" rIns="121900" bIns="121900" anchor="t" anchorCtr="0">
            <a:normAutofit/>
          </a:bodyPr>
          <a:lstStyle/>
          <a:p>
            <a:pPr>
              <a:buSzPts val="836"/>
            </a:pPr>
            <a:r>
              <a:rPr lang="en-US" sz="2533" dirty="0">
                <a:latin typeface="Avenir"/>
                <a:ea typeface="Avenir"/>
                <a:cs typeface="Avenir"/>
                <a:sym typeface="Avenir"/>
              </a:rPr>
              <a:t>Among the </a:t>
            </a:r>
            <a:r>
              <a:rPr lang="en-US" sz="2533" dirty="0" err="1">
                <a:latin typeface="Avenir"/>
                <a:ea typeface="Avenir"/>
                <a:cs typeface="Avenir"/>
                <a:sym typeface="Avenir"/>
              </a:rPr>
              <a:t>objecfives</a:t>
            </a:r>
            <a:r>
              <a:rPr lang="en-US" sz="2533" dirty="0">
                <a:latin typeface="Avenir"/>
                <a:ea typeface="Avenir"/>
                <a:cs typeface="Avenir"/>
                <a:sym typeface="Avenir"/>
              </a:rPr>
              <a:t> of the synod</a:t>
            </a:r>
            <a:endParaRPr sz="2533" dirty="0">
              <a:latin typeface="Avenir"/>
              <a:ea typeface="Avenir"/>
              <a:cs typeface="Avenir"/>
              <a:sym typeface="Avenir"/>
            </a:endParaRPr>
          </a:p>
        </p:txBody>
      </p:sp>
      <p:sp>
        <p:nvSpPr>
          <p:cNvPr id="242" name="Google Shape;242;p20"/>
          <p:cNvSpPr txBox="1">
            <a:spLocks noGrp="1"/>
          </p:cNvSpPr>
          <p:nvPr>
            <p:ph type="body" idx="2"/>
          </p:nvPr>
        </p:nvSpPr>
        <p:spPr>
          <a:xfrm>
            <a:off x="374079" y="1382751"/>
            <a:ext cx="5930077" cy="5475248"/>
          </a:xfrm>
          <a:prstGeom prst="rect">
            <a:avLst/>
          </a:prstGeom>
          <a:noFill/>
          <a:ln>
            <a:noFill/>
          </a:ln>
        </p:spPr>
        <p:txBody>
          <a:bodyPr spcFirstLastPara="1" wrap="square" lIns="121900" tIns="121900" rIns="121900" bIns="121900" anchor="t" anchorCtr="0">
            <a:normAutofit/>
          </a:bodyPr>
          <a:lstStyle/>
          <a:p>
            <a:pPr lvl="0"/>
            <a:r>
              <a:rPr lang="en-US" sz="1867" b="1" dirty="0">
                <a:latin typeface="Avenir"/>
                <a:ea typeface="Avenir"/>
                <a:cs typeface="Avenir"/>
                <a:sym typeface="Avenir"/>
              </a:rPr>
              <a:t>recalling how the Spirit has guided the Church’s journey through history and, today</a:t>
            </a:r>
          </a:p>
          <a:p>
            <a:pPr lvl="0"/>
            <a:endParaRPr lang="en-US" sz="1867" b="1" dirty="0">
              <a:latin typeface="Avenir"/>
              <a:ea typeface="Avenir"/>
              <a:cs typeface="Avenir"/>
              <a:sym typeface="Avenir"/>
            </a:endParaRPr>
          </a:p>
          <a:p>
            <a:pPr lvl="0"/>
            <a:r>
              <a:rPr lang="en-US" sz="1867" b="1" dirty="0">
                <a:solidFill>
                  <a:srgbClr val="002060"/>
                </a:solidFill>
                <a:latin typeface="Avenir"/>
                <a:ea typeface="Avenir"/>
                <a:cs typeface="Avenir"/>
                <a:sym typeface="Avenir"/>
              </a:rPr>
              <a:t>living a participative and inclusive ecclesial process that offers everyone</a:t>
            </a:r>
            <a:r>
              <a:rPr lang="en-US" sz="1867" dirty="0">
                <a:solidFill>
                  <a:srgbClr val="002060"/>
                </a:solidFill>
                <a:latin typeface="Avenir"/>
                <a:ea typeface="Avenir"/>
                <a:cs typeface="Avenir"/>
                <a:sym typeface="Avenir"/>
              </a:rPr>
              <a:t>—especially those who for various reasons find themselves on the margins—the opportunity to express themselves and to be heard in order to contribute to the edification of the People of God;</a:t>
            </a:r>
            <a:r>
              <a:rPr lang="en-US" sz="1867" dirty="0">
                <a:latin typeface="Avenir"/>
                <a:ea typeface="Avenir"/>
                <a:cs typeface="Avenir"/>
                <a:sym typeface="Avenir"/>
              </a:rPr>
              <a:t> </a:t>
            </a:r>
          </a:p>
          <a:p>
            <a:pPr lvl="0"/>
            <a:endParaRPr lang="en-US" sz="1867" dirty="0">
              <a:latin typeface="Avenir"/>
              <a:ea typeface="Avenir"/>
              <a:cs typeface="Avenir"/>
              <a:sym typeface="Avenir"/>
            </a:endParaRPr>
          </a:p>
          <a:p>
            <a:pPr lvl="0"/>
            <a:r>
              <a:rPr lang="en-US" sz="1867" b="1" dirty="0">
                <a:latin typeface="Avenir"/>
                <a:ea typeface="Avenir"/>
                <a:cs typeface="Avenir"/>
                <a:sym typeface="Avenir"/>
              </a:rPr>
              <a:t>recognizing and appreciating the wealth and the variety of the gifts and charisms</a:t>
            </a:r>
            <a:endParaRPr lang="en-US" dirty="0"/>
          </a:p>
        </p:txBody>
      </p:sp>
      <p:sp>
        <p:nvSpPr>
          <p:cNvPr id="243" name="Google Shape;243;p20"/>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18</a:t>
            </a:fld>
            <a:endParaRPr kern="0"/>
          </a:p>
        </p:txBody>
      </p:sp>
      <p:pic>
        <p:nvPicPr>
          <p:cNvPr id="1026" name="Picture 2" descr="https://www.usccb.org/sites/default/files/styles/resource_image/public/2021-10/Synod%20Social%20Media%20Toolkit%20Cover%20image.png.jpg?itok=WadlVrV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971" y="9418"/>
            <a:ext cx="5288800" cy="684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660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3"/>
          <p:cNvPicPr preferRelativeResize="0"/>
          <p:nvPr/>
        </p:nvPicPr>
        <p:blipFill rotWithShape="1">
          <a:blip r:embed="rId3">
            <a:alphaModFix/>
          </a:blip>
          <a:srcRect t="14643" b="10377"/>
          <a:stretch/>
        </p:blipFill>
        <p:spPr>
          <a:xfrm>
            <a:off x="6096001" y="-1"/>
            <a:ext cx="6095999" cy="6858001"/>
          </a:xfrm>
          <a:prstGeom prst="rect">
            <a:avLst/>
          </a:prstGeom>
          <a:noFill/>
          <a:ln>
            <a:noFill/>
          </a:ln>
        </p:spPr>
      </p:pic>
      <p:sp>
        <p:nvSpPr>
          <p:cNvPr id="184" name="Google Shape;184;p13"/>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19</a:t>
            </a:fld>
            <a:endParaRPr kern="0"/>
          </a:p>
        </p:txBody>
      </p:sp>
      <p:cxnSp>
        <p:nvCxnSpPr>
          <p:cNvPr id="185" name="Google Shape;185;p13"/>
          <p:cNvCxnSpPr/>
          <p:nvPr/>
        </p:nvCxnSpPr>
        <p:spPr>
          <a:xfrm>
            <a:off x="2190661" y="6101219"/>
            <a:ext cx="2915200" cy="0"/>
          </a:xfrm>
          <a:prstGeom prst="straightConnector1">
            <a:avLst/>
          </a:prstGeom>
          <a:noFill/>
          <a:ln w="28575" cap="flat" cmpd="sng">
            <a:solidFill>
              <a:srgbClr val="DE8F32"/>
            </a:solidFill>
            <a:prstDash val="dot"/>
            <a:round/>
            <a:headEnd type="none" w="sm" len="sm"/>
            <a:tailEnd type="none" w="sm" len="sm"/>
          </a:ln>
        </p:spPr>
      </p:cxnSp>
      <p:sp>
        <p:nvSpPr>
          <p:cNvPr id="186" name="Google Shape;186;p13"/>
          <p:cNvSpPr txBox="1">
            <a:spLocks noGrp="1"/>
          </p:cNvSpPr>
          <p:nvPr>
            <p:ph type="body" idx="2"/>
          </p:nvPr>
        </p:nvSpPr>
        <p:spPr>
          <a:xfrm>
            <a:off x="315014" y="245129"/>
            <a:ext cx="5630863" cy="5702083"/>
          </a:xfrm>
          <a:prstGeom prst="rect">
            <a:avLst/>
          </a:prstGeom>
          <a:noFill/>
          <a:ln>
            <a:noFill/>
          </a:ln>
        </p:spPr>
        <p:txBody>
          <a:bodyPr spcFirstLastPara="1" wrap="square" lIns="121900" tIns="121900" rIns="121900" bIns="121900" anchor="t" anchorCtr="0">
            <a:normAutofit fontScale="92500" lnSpcReduction="10000"/>
          </a:bodyPr>
          <a:lstStyle/>
          <a:p>
            <a:pPr marL="110064" indent="0">
              <a:spcBef>
                <a:spcPts val="1600"/>
              </a:spcBef>
              <a:buSzPct val="72072"/>
              <a:buNone/>
            </a:pPr>
            <a:r>
              <a:rPr lang="en-US" sz="2400" b="1">
                <a:latin typeface="Avenir"/>
                <a:ea typeface="Avenir"/>
                <a:cs typeface="Avenir"/>
                <a:sym typeface="Avenir"/>
              </a:rPr>
              <a:t>FOSTERING WIDE PARTICIPATION IN THE SYNODAL PROCESS WITH THE LAUDATO SI’ACTION PLATFORM</a:t>
            </a:r>
            <a:endParaRPr sz="2400" b="1">
              <a:latin typeface="Avenir"/>
              <a:ea typeface="Avenir"/>
              <a:cs typeface="Avenir"/>
              <a:sym typeface="Avenir"/>
            </a:endParaRPr>
          </a:p>
          <a:p>
            <a:pPr marL="110064" indent="0">
              <a:spcBef>
                <a:spcPts val="1600"/>
              </a:spcBef>
              <a:buSzPct val="99792"/>
              <a:buNone/>
            </a:pPr>
            <a:r>
              <a:rPr lang="en-US" sz="1733">
                <a:latin typeface="Avenir"/>
                <a:ea typeface="Avenir"/>
                <a:cs typeface="Avenir"/>
                <a:sym typeface="Avenir"/>
              </a:rPr>
              <a:t>The goal is to ensure the participation of the greatest number possible, in order to listen to the</a:t>
            </a:r>
            <a:r>
              <a:rPr lang="en-US" sz="1733" i="1">
                <a:latin typeface="Avenir"/>
                <a:ea typeface="Avenir"/>
                <a:cs typeface="Avenir"/>
                <a:sym typeface="Avenir"/>
              </a:rPr>
              <a:t> living voice of the entire People of God</a:t>
            </a:r>
            <a:r>
              <a:rPr lang="en-US" sz="1733">
                <a:latin typeface="Avenir"/>
                <a:ea typeface="Avenir"/>
                <a:cs typeface="Avenir"/>
                <a:sym typeface="Avenir"/>
              </a:rPr>
              <a:t>. </a:t>
            </a:r>
            <a:endParaRPr/>
          </a:p>
          <a:p>
            <a:pPr marL="338658" indent="-228594">
              <a:spcBef>
                <a:spcPts val="1600"/>
              </a:spcBef>
              <a:buSzPct val="99792"/>
            </a:pPr>
            <a:r>
              <a:rPr lang="en-US" sz="1733">
                <a:latin typeface="Avenir"/>
                <a:ea typeface="Avenir"/>
                <a:cs typeface="Avenir"/>
                <a:sym typeface="Avenir"/>
              </a:rPr>
              <a:t>This is not possible unless we make special efforts to </a:t>
            </a:r>
            <a:r>
              <a:rPr lang="en-US" sz="1733" b="1">
                <a:latin typeface="Avenir"/>
                <a:ea typeface="Avenir"/>
                <a:cs typeface="Avenir"/>
                <a:sym typeface="Avenir"/>
              </a:rPr>
              <a:t>actively</a:t>
            </a:r>
            <a:r>
              <a:rPr lang="en-US" sz="1733">
                <a:latin typeface="Avenir"/>
                <a:ea typeface="Avenir"/>
                <a:cs typeface="Avenir"/>
                <a:sym typeface="Avenir"/>
              </a:rPr>
              <a:t> </a:t>
            </a:r>
            <a:r>
              <a:rPr lang="en-US" sz="1733" b="1">
                <a:latin typeface="Avenir"/>
                <a:ea typeface="Avenir"/>
                <a:cs typeface="Avenir"/>
                <a:sym typeface="Avenir"/>
              </a:rPr>
              <a:t>reach out to people where they’re at</a:t>
            </a:r>
            <a:r>
              <a:rPr lang="en-US" sz="1733">
                <a:latin typeface="Avenir"/>
                <a:ea typeface="Avenir"/>
                <a:cs typeface="Avenir"/>
                <a:sym typeface="Avenir"/>
              </a:rPr>
              <a:t>, especially those who are often excluded or who are not involved in the life of the Church. </a:t>
            </a:r>
            <a:endParaRPr/>
          </a:p>
          <a:p>
            <a:pPr marL="338658" indent="-228594">
              <a:spcBef>
                <a:spcPts val="1600"/>
              </a:spcBef>
              <a:buSzPct val="99792"/>
            </a:pPr>
            <a:r>
              <a:rPr lang="en-US" sz="1733">
                <a:latin typeface="Avenir"/>
                <a:ea typeface="Avenir"/>
                <a:cs typeface="Avenir"/>
                <a:sym typeface="Avenir"/>
              </a:rPr>
              <a:t>There must be a clear focus on the </a:t>
            </a:r>
            <a:r>
              <a:rPr lang="en-US" sz="1733" b="1">
                <a:latin typeface="Avenir"/>
                <a:ea typeface="Avenir"/>
                <a:cs typeface="Avenir"/>
                <a:sym typeface="Avenir"/>
              </a:rPr>
              <a:t>participation of the poor, marginalized, vulnerable, and excluded, </a:t>
            </a:r>
            <a:r>
              <a:rPr lang="en-US" sz="1733">
                <a:latin typeface="Avenir"/>
                <a:ea typeface="Avenir"/>
                <a:cs typeface="Avenir"/>
                <a:sym typeface="Avenir"/>
              </a:rPr>
              <a:t>in order to listen to their voices and experiences. </a:t>
            </a:r>
            <a:endParaRPr/>
          </a:p>
          <a:p>
            <a:pPr marL="338658" indent="-228594">
              <a:spcBef>
                <a:spcPts val="1600"/>
              </a:spcBef>
              <a:buSzPct val="99792"/>
            </a:pPr>
            <a:r>
              <a:rPr lang="en-US" sz="1733">
                <a:latin typeface="Avenir"/>
                <a:ea typeface="Avenir"/>
                <a:cs typeface="Avenir"/>
                <a:sym typeface="Avenir"/>
              </a:rPr>
              <a:t>The Synodal Process must be</a:t>
            </a:r>
            <a:r>
              <a:rPr lang="en-US" sz="1733" b="1">
                <a:latin typeface="Avenir"/>
                <a:ea typeface="Avenir"/>
                <a:cs typeface="Avenir"/>
                <a:sym typeface="Avenir"/>
              </a:rPr>
              <a:t> simple, accessible, and welcoming</a:t>
            </a:r>
            <a:r>
              <a:rPr lang="en-US" sz="1733">
                <a:latin typeface="Avenir"/>
                <a:ea typeface="Avenir"/>
                <a:cs typeface="Avenir"/>
                <a:sym typeface="Avenir"/>
              </a:rPr>
              <a:t> for all. </a:t>
            </a:r>
            <a:endParaRPr sz="1733" b="1">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228600" y="284473"/>
            <a:ext cx="11760200" cy="63068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6FC60A1-00FC-A74B-8358-BE7BA9BAE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4394" y="5730894"/>
            <a:ext cx="2743199" cy="597811"/>
          </a:xfrm>
          <a:prstGeom prst="rect">
            <a:avLst/>
          </a:prstGeom>
        </p:spPr>
      </p:pic>
      <p:sp>
        <p:nvSpPr>
          <p:cNvPr id="2" name="TextBox 1">
            <a:extLst>
              <a:ext uri="{FF2B5EF4-FFF2-40B4-BE49-F238E27FC236}">
                <a16:creationId xmlns:a16="http://schemas.microsoft.com/office/drawing/2014/main" id="{7F8CCC0D-910F-F441-8038-17711C155DCF}"/>
              </a:ext>
            </a:extLst>
          </p:cNvPr>
          <p:cNvSpPr txBox="1"/>
          <p:nvPr/>
        </p:nvSpPr>
        <p:spPr>
          <a:xfrm>
            <a:off x="228600" y="284473"/>
            <a:ext cx="11734799" cy="984885"/>
          </a:xfrm>
          <a:prstGeom prst="rect">
            <a:avLst/>
          </a:prstGeom>
          <a:noFill/>
        </p:spPr>
        <p:txBody>
          <a:bodyPr wrap="square" rtlCol="0">
            <a:spAutoFit/>
          </a:bodyPr>
          <a:lstStyle/>
          <a:p>
            <a:pPr algn="ctr"/>
            <a:r>
              <a:rPr lang="en-US" sz="2000" b="1" dirty="0">
                <a:solidFill>
                  <a:prstClr val="white"/>
                </a:solidFill>
                <a:latin typeface="Century Schoolbook" panose="02040604050505020304" pitchFamily="18" charset="0"/>
              </a:rPr>
              <a:t>Together in the Journey: </a:t>
            </a:r>
            <a:br>
              <a:rPr lang="en-US" sz="2000" b="1" dirty="0">
                <a:solidFill>
                  <a:prstClr val="white"/>
                </a:solidFill>
                <a:latin typeface="Century Schoolbook" panose="02040604050505020304" pitchFamily="18" charset="0"/>
              </a:rPr>
            </a:br>
            <a:r>
              <a:rPr lang="en-US" sz="2000" b="1" dirty="0">
                <a:solidFill>
                  <a:prstClr val="white"/>
                </a:solidFill>
                <a:latin typeface="Century Schoolbook" panose="02040604050505020304" pitchFamily="18" charset="0"/>
              </a:rPr>
              <a:t>The Synod, the Laudato Si' Action Platform, and the Eucharistic Revival</a:t>
            </a:r>
          </a:p>
          <a:p>
            <a:endParaRPr lang="en-US" dirty="0"/>
          </a:p>
        </p:txBody>
      </p:sp>
      <p:sp>
        <p:nvSpPr>
          <p:cNvPr id="6" name="TextBox 5">
            <a:extLst>
              <a:ext uri="{FF2B5EF4-FFF2-40B4-BE49-F238E27FC236}">
                <a16:creationId xmlns:a16="http://schemas.microsoft.com/office/drawing/2014/main" id="{6218E7D9-1903-B14C-91F2-30D71449F0F9}"/>
              </a:ext>
            </a:extLst>
          </p:cNvPr>
          <p:cNvSpPr txBox="1"/>
          <p:nvPr/>
        </p:nvSpPr>
        <p:spPr>
          <a:xfrm>
            <a:off x="406400" y="1659284"/>
            <a:ext cx="11251193" cy="3170099"/>
          </a:xfrm>
          <a:prstGeom prst="rect">
            <a:avLst/>
          </a:prstGeom>
          <a:noFill/>
        </p:spPr>
        <p:txBody>
          <a:bodyPr wrap="square" rtlCol="0">
            <a:spAutoFit/>
          </a:bodyPr>
          <a:lstStyle/>
          <a:p>
            <a:r>
              <a:rPr lang="en-US" sz="2000" dirty="0">
                <a:solidFill>
                  <a:schemeClr val="bg1"/>
                </a:solidFill>
              </a:rPr>
              <a:t>1) This webinar to promote diocesan activity for the synod is made possible by the </a:t>
            </a:r>
            <a:r>
              <a:rPr lang="en-US" sz="2000" dirty="0" err="1">
                <a:solidFill>
                  <a:srgbClr val="FFFF00"/>
                </a:solidFill>
                <a:hlinkClick r:id="rId3">
                  <a:extLst>
                    <a:ext uri="{A12FA001-AC4F-418D-AE19-62706E023703}">
                      <ahyp:hlinkClr xmlns:ahyp="http://schemas.microsoft.com/office/drawing/2018/hyperlinkcolor" val="tx"/>
                    </a:ext>
                  </a:extLst>
                </a:hlinkClick>
              </a:rPr>
              <a:t>Seelos</a:t>
            </a:r>
            <a:r>
              <a:rPr lang="en-US" sz="2000" dirty="0">
                <a:solidFill>
                  <a:srgbClr val="FFFF00"/>
                </a:solidFill>
                <a:hlinkClick r:id="rId3">
                  <a:extLst>
                    <a:ext uri="{A12FA001-AC4F-418D-AE19-62706E023703}">
                      <ahyp:hlinkClr xmlns:ahyp="http://schemas.microsoft.com/office/drawing/2018/hyperlinkcolor" val="tx"/>
                    </a:ext>
                  </a:extLst>
                </a:hlinkClick>
              </a:rPr>
              <a:t> Foundation</a:t>
            </a:r>
            <a:r>
              <a:rPr lang="en-US" sz="2000" dirty="0">
                <a:solidFill>
                  <a:schemeClr val="bg1"/>
                </a:solidFill>
              </a:rPr>
              <a:t> in thanksgiving to Blessed Francis X. </a:t>
            </a:r>
            <a:r>
              <a:rPr lang="en-US" sz="2000" dirty="0" err="1">
                <a:solidFill>
                  <a:schemeClr val="bg1"/>
                </a:solidFill>
              </a:rPr>
              <a:t>Seelos</a:t>
            </a:r>
            <a:r>
              <a:rPr lang="en-US" sz="2000" dirty="0">
                <a:solidFill>
                  <a:schemeClr val="bg1"/>
                </a:solidFill>
              </a:rPr>
              <a:t>, C.Ss. R. </a:t>
            </a:r>
          </a:p>
          <a:p>
            <a:endParaRPr lang="en-US" sz="2000" dirty="0">
              <a:solidFill>
                <a:schemeClr val="bg1"/>
              </a:solidFill>
            </a:endParaRPr>
          </a:p>
          <a:p>
            <a:endParaRPr lang="en-US" sz="2000" dirty="0">
              <a:solidFill>
                <a:schemeClr val="bg1"/>
              </a:solidFill>
            </a:endParaRPr>
          </a:p>
          <a:p>
            <a:r>
              <a:rPr lang="en-US" sz="2000" dirty="0">
                <a:solidFill>
                  <a:schemeClr val="bg1"/>
                </a:solidFill>
              </a:rPr>
              <a:t>2) The webinar is being recorded and will a link to the recording will be sent to everyone who registered within the next 24-48 hours.</a:t>
            </a:r>
          </a:p>
          <a:p>
            <a:endParaRPr lang="en-US" sz="2000" dirty="0">
              <a:solidFill>
                <a:schemeClr val="bg1"/>
              </a:solidFill>
            </a:endParaRPr>
          </a:p>
          <a:p>
            <a:endParaRPr lang="en-US" sz="2000" dirty="0">
              <a:solidFill>
                <a:schemeClr val="bg1"/>
              </a:solidFill>
            </a:endParaRPr>
          </a:p>
          <a:p>
            <a:r>
              <a:rPr lang="en-US" sz="2000" dirty="0">
                <a:solidFill>
                  <a:schemeClr val="bg1"/>
                </a:solidFill>
              </a:rPr>
              <a:t> 3) Please type your questions in the Q/A box. If you know who the question is directed to, please add that info</a:t>
            </a:r>
          </a:p>
        </p:txBody>
      </p:sp>
    </p:spTree>
    <p:extLst>
      <p:ext uri="{BB962C8B-B14F-4D97-AF65-F5344CB8AC3E}">
        <p14:creationId xmlns:p14="http://schemas.microsoft.com/office/powerpoint/2010/main" val="1294666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4"/>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20</a:t>
            </a:fld>
            <a:endParaRPr kern="0"/>
          </a:p>
        </p:txBody>
      </p:sp>
      <p:cxnSp>
        <p:nvCxnSpPr>
          <p:cNvPr id="192" name="Google Shape;192;p14"/>
          <p:cNvCxnSpPr/>
          <p:nvPr/>
        </p:nvCxnSpPr>
        <p:spPr>
          <a:xfrm>
            <a:off x="4615439" y="5863695"/>
            <a:ext cx="3038400" cy="0"/>
          </a:xfrm>
          <a:prstGeom prst="straightConnector1">
            <a:avLst/>
          </a:prstGeom>
          <a:noFill/>
          <a:ln w="28575" cap="flat" cmpd="sng">
            <a:solidFill>
              <a:srgbClr val="DE8F32"/>
            </a:solidFill>
            <a:prstDash val="dot"/>
            <a:round/>
            <a:headEnd type="none" w="sm" len="sm"/>
            <a:tailEnd type="none" w="sm" len="sm"/>
          </a:ln>
        </p:spPr>
      </p:cxnSp>
      <p:pic>
        <p:nvPicPr>
          <p:cNvPr id="193" name="Google Shape;193;p14"/>
          <p:cNvPicPr preferRelativeResize="0"/>
          <p:nvPr/>
        </p:nvPicPr>
        <p:blipFill rotWithShape="1">
          <a:blip r:embed="rId3">
            <a:alphaModFix/>
          </a:blip>
          <a:srcRect/>
          <a:stretch/>
        </p:blipFill>
        <p:spPr>
          <a:xfrm>
            <a:off x="2064967" y="1821400"/>
            <a:ext cx="2571535" cy="3215203"/>
          </a:xfrm>
          <a:prstGeom prst="rect">
            <a:avLst/>
          </a:prstGeom>
          <a:noFill/>
          <a:ln>
            <a:noFill/>
          </a:ln>
        </p:spPr>
      </p:pic>
      <p:sp>
        <p:nvSpPr>
          <p:cNvPr id="194" name="Google Shape;194;p14"/>
          <p:cNvSpPr txBox="1"/>
          <p:nvPr/>
        </p:nvSpPr>
        <p:spPr>
          <a:xfrm>
            <a:off x="4922082" y="757668"/>
            <a:ext cx="6595988" cy="5013971"/>
          </a:xfrm>
          <a:prstGeom prst="rect">
            <a:avLst/>
          </a:prstGeom>
          <a:noFill/>
          <a:ln>
            <a:noFill/>
          </a:ln>
        </p:spPr>
        <p:txBody>
          <a:bodyPr spcFirstLastPara="1" wrap="square" lIns="121900" tIns="121900" rIns="121900" bIns="121900" anchor="t" anchorCtr="0">
            <a:normAutofit fontScale="92500"/>
          </a:bodyPr>
          <a:lstStyle/>
          <a:p>
            <a:pPr marL="110064" defTabSz="1219170">
              <a:lnSpc>
                <a:spcPct val="115000"/>
              </a:lnSpc>
              <a:spcBef>
                <a:spcPts val="1600"/>
              </a:spcBef>
              <a:buClr>
                <a:srgbClr val="666666"/>
              </a:buClr>
              <a:buSzPct val="66066"/>
            </a:pPr>
            <a:r>
              <a:rPr lang="en-US" sz="2400" kern="0">
                <a:solidFill>
                  <a:srgbClr val="000000"/>
                </a:solidFill>
                <a:latin typeface="Avenir"/>
                <a:ea typeface="Avenir"/>
                <a:cs typeface="Avenir"/>
                <a:sym typeface="Avenir"/>
              </a:rPr>
              <a:t>CREATING A SYNODAL EXPERIENCE AND GATHERING THE FRUITS</a:t>
            </a:r>
            <a:endParaRPr sz="1867" kern="0">
              <a:solidFill>
                <a:srgbClr val="000000"/>
              </a:solidFill>
              <a:latin typeface="Arial"/>
              <a:cs typeface="Arial"/>
              <a:sym typeface="Arial"/>
            </a:endParaRPr>
          </a:p>
          <a:p>
            <a:pPr marL="338658" indent="-228594" defTabSz="1219170">
              <a:lnSpc>
                <a:spcPct val="115000"/>
              </a:lnSpc>
              <a:spcBef>
                <a:spcPts val="1600"/>
              </a:spcBef>
              <a:buClr>
                <a:srgbClr val="666666"/>
              </a:buClr>
              <a:buSzPct val="84942"/>
              <a:buFont typeface="Arial"/>
              <a:buChar char="•"/>
            </a:pPr>
            <a:r>
              <a:rPr lang="en-US" sz="1867" kern="0">
                <a:solidFill>
                  <a:srgbClr val="000000"/>
                </a:solidFill>
                <a:latin typeface="Avenir"/>
                <a:ea typeface="Avenir"/>
                <a:cs typeface="Avenir"/>
                <a:sym typeface="Avenir"/>
              </a:rPr>
              <a:t>The </a:t>
            </a:r>
            <a:r>
              <a:rPr lang="en-US" sz="1867" i="1" kern="0">
                <a:solidFill>
                  <a:srgbClr val="000000"/>
                </a:solidFill>
                <a:latin typeface="Avenir"/>
                <a:ea typeface="Avenir"/>
                <a:cs typeface="Avenir"/>
                <a:sym typeface="Avenir"/>
              </a:rPr>
              <a:t>Vademecum </a:t>
            </a:r>
            <a:r>
              <a:rPr lang="en-US" sz="1867" kern="0">
                <a:solidFill>
                  <a:srgbClr val="000000"/>
                </a:solidFill>
                <a:latin typeface="Avenir"/>
                <a:ea typeface="Avenir"/>
                <a:cs typeface="Avenir"/>
                <a:sym typeface="Avenir"/>
              </a:rPr>
              <a:t>aims to promote the </a:t>
            </a:r>
            <a:r>
              <a:rPr lang="en-US" sz="1867" b="1" kern="0">
                <a:solidFill>
                  <a:srgbClr val="000000"/>
                </a:solidFill>
                <a:latin typeface="Avenir"/>
                <a:ea typeface="Avenir"/>
                <a:cs typeface="Avenir"/>
                <a:sym typeface="Avenir"/>
              </a:rPr>
              <a:t>practice of synodality on the local level</a:t>
            </a:r>
            <a:r>
              <a:rPr lang="en-US" sz="1867" kern="0">
                <a:solidFill>
                  <a:srgbClr val="000000"/>
                </a:solidFill>
                <a:latin typeface="Avenir"/>
                <a:ea typeface="Avenir"/>
                <a:cs typeface="Avenir"/>
                <a:sym typeface="Avenir"/>
              </a:rPr>
              <a:t>: the goal is not simply to provide responses to pre-determined questions, but to open a space for sharing a </a:t>
            </a:r>
            <a:r>
              <a:rPr lang="en-US" sz="1867" b="1" kern="0">
                <a:solidFill>
                  <a:srgbClr val="000000"/>
                </a:solidFill>
                <a:latin typeface="Avenir"/>
                <a:ea typeface="Avenir"/>
                <a:cs typeface="Avenir"/>
                <a:sym typeface="Avenir"/>
              </a:rPr>
              <a:t>synodal experience </a:t>
            </a:r>
            <a:r>
              <a:rPr lang="en-US" sz="1867" kern="0">
                <a:solidFill>
                  <a:srgbClr val="000000"/>
                </a:solidFill>
                <a:latin typeface="Avenir"/>
                <a:ea typeface="Avenir"/>
                <a:cs typeface="Avenir"/>
                <a:sym typeface="Avenir"/>
              </a:rPr>
              <a:t>with one another at the local level.</a:t>
            </a:r>
            <a:r>
              <a:rPr lang="en-US" sz="1867" b="1" kern="0">
                <a:solidFill>
                  <a:srgbClr val="000000"/>
                </a:solidFill>
                <a:latin typeface="Avenir"/>
                <a:ea typeface="Avenir"/>
                <a:cs typeface="Avenir"/>
                <a:sym typeface="Avenir"/>
              </a:rPr>
              <a:t> </a:t>
            </a:r>
            <a:endParaRPr sz="1867" kern="0">
              <a:solidFill>
                <a:srgbClr val="000000"/>
              </a:solidFill>
              <a:latin typeface="Arial"/>
              <a:cs typeface="Arial"/>
              <a:sym typeface="Arial"/>
            </a:endParaRPr>
          </a:p>
          <a:p>
            <a:pPr marL="338658" indent="-228594" defTabSz="1219170">
              <a:lnSpc>
                <a:spcPct val="115000"/>
              </a:lnSpc>
              <a:spcBef>
                <a:spcPts val="1600"/>
              </a:spcBef>
              <a:buClr>
                <a:srgbClr val="666666"/>
              </a:buClr>
              <a:buSzPct val="84942"/>
              <a:buFont typeface="Arial"/>
              <a:buChar char="•"/>
            </a:pPr>
            <a:r>
              <a:rPr lang="en-US" sz="1867" kern="0">
                <a:solidFill>
                  <a:srgbClr val="000000"/>
                </a:solidFill>
                <a:latin typeface="Avenir"/>
                <a:ea typeface="Avenir"/>
                <a:cs typeface="Avenir"/>
                <a:sym typeface="Avenir"/>
              </a:rPr>
              <a:t>To foster a synodal experience, the </a:t>
            </a:r>
            <a:r>
              <a:rPr lang="en-US" sz="1867" i="1" kern="0">
                <a:solidFill>
                  <a:srgbClr val="000000"/>
                </a:solidFill>
                <a:latin typeface="Avenir"/>
                <a:ea typeface="Avenir"/>
                <a:cs typeface="Avenir"/>
                <a:sym typeface="Avenir"/>
              </a:rPr>
              <a:t>Vademecum </a:t>
            </a:r>
            <a:r>
              <a:rPr lang="en-US" sz="1867" kern="0">
                <a:solidFill>
                  <a:srgbClr val="000000"/>
                </a:solidFill>
                <a:latin typeface="Avenir"/>
                <a:ea typeface="Avenir"/>
                <a:cs typeface="Avenir"/>
                <a:sym typeface="Avenir"/>
              </a:rPr>
              <a:t>proposes diverse methodologies and tools that can be adapted locally. </a:t>
            </a:r>
            <a:endParaRPr sz="1867" kern="0">
              <a:solidFill>
                <a:srgbClr val="000000"/>
              </a:solidFill>
              <a:latin typeface="Arial"/>
              <a:cs typeface="Arial"/>
              <a:sym typeface="Arial"/>
            </a:endParaRPr>
          </a:p>
          <a:p>
            <a:pPr marL="338658" indent="-228594" defTabSz="1219170">
              <a:lnSpc>
                <a:spcPct val="115000"/>
              </a:lnSpc>
              <a:spcBef>
                <a:spcPts val="1600"/>
              </a:spcBef>
              <a:buClr>
                <a:srgbClr val="666666"/>
              </a:buClr>
              <a:buSzPct val="84942"/>
              <a:buFont typeface="Arial"/>
              <a:buChar char="•"/>
            </a:pPr>
            <a:r>
              <a:rPr lang="en-US" sz="1867" kern="0">
                <a:solidFill>
                  <a:srgbClr val="000000"/>
                </a:solidFill>
                <a:latin typeface="Avenir"/>
                <a:ea typeface="Avenir"/>
                <a:cs typeface="Avenir"/>
                <a:sym typeface="Avenir"/>
              </a:rPr>
              <a:t>The diocesan synthesis should </a:t>
            </a:r>
            <a:r>
              <a:rPr lang="en-US" sz="1867" b="1" kern="0">
                <a:solidFill>
                  <a:srgbClr val="000000"/>
                </a:solidFill>
                <a:latin typeface="Avenir"/>
                <a:ea typeface="Avenir"/>
                <a:cs typeface="Avenir"/>
                <a:sym typeface="Avenir"/>
              </a:rPr>
              <a:t>collect the fruits and honest feedback of participants </a:t>
            </a:r>
            <a:r>
              <a:rPr lang="en-US" sz="1867" kern="0">
                <a:solidFill>
                  <a:srgbClr val="000000"/>
                </a:solidFill>
                <a:latin typeface="Avenir"/>
                <a:ea typeface="Avenir"/>
                <a:cs typeface="Avenir"/>
                <a:sym typeface="Avenir"/>
              </a:rPr>
              <a:t>from the local synodal experience, rather than transmitting generic summaries. </a:t>
            </a:r>
            <a:endParaRPr sz="1867" kern="0">
              <a:solidFill>
                <a:srgbClr val="000000"/>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0"/>
          <p:cNvPicPr preferRelativeResize="0"/>
          <p:nvPr/>
        </p:nvPicPr>
        <p:blipFill rotWithShape="1">
          <a:blip r:embed="rId3">
            <a:alphaModFix/>
          </a:blip>
          <a:srcRect t="11395" b="14650"/>
          <a:stretch/>
        </p:blipFill>
        <p:spPr>
          <a:xfrm>
            <a:off x="6418401" y="683467"/>
            <a:ext cx="4811865" cy="5414564"/>
          </a:xfrm>
          <a:prstGeom prst="rect">
            <a:avLst/>
          </a:prstGeom>
          <a:noFill/>
          <a:ln>
            <a:noFill/>
          </a:ln>
        </p:spPr>
      </p:pic>
      <p:sp>
        <p:nvSpPr>
          <p:cNvPr id="241" name="Google Shape;241;p20"/>
          <p:cNvSpPr txBox="1">
            <a:spLocks noGrp="1"/>
          </p:cNvSpPr>
          <p:nvPr>
            <p:ph type="title"/>
          </p:nvPr>
        </p:nvSpPr>
        <p:spPr>
          <a:xfrm>
            <a:off x="222634" y="216620"/>
            <a:ext cx="7344815" cy="1063408"/>
          </a:xfrm>
          <a:prstGeom prst="rect">
            <a:avLst/>
          </a:prstGeom>
          <a:noFill/>
          <a:ln>
            <a:noFill/>
          </a:ln>
        </p:spPr>
        <p:txBody>
          <a:bodyPr spcFirstLastPara="1" wrap="square" lIns="121900" tIns="121900" rIns="121900" bIns="121900" anchor="t" anchorCtr="0">
            <a:normAutofit/>
          </a:bodyPr>
          <a:lstStyle/>
          <a:p>
            <a:pPr>
              <a:buSzPts val="836"/>
            </a:pPr>
            <a:r>
              <a:rPr lang="en-US" sz="2533">
                <a:latin typeface="Avenir"/>
                <a:ea typeface="Avenir"/>
                <a:cs typeface="Avenir"/>
                <a:sym typeface="Avenir"/>
              </a:rPr>
              <a:t>Basic Question of the Synodal Process</a:t>
            </a:r>
            <a:endParaRPr sz="2533">
              <a:latin typeface="Avenir"/>
              <a:ea typeface="Avenir"/>
              <a:cs typeface="Avenir"/>
              <a:sym typeface="Avenir"/>
            </a:endParaRPr>
          </a:p>
        </p:txBody>
      </p:sp>
      <p:sp>
        <p:nvSpPr>
          <p:cNvPr id="242" name="Google Shape;242;p20"/>
          <p:cNvSpPr txBox="1">
            <a:spLocks noGrp="1"/>
          </p:cNvSpPr>
          <p:nvPr>
            <p:ph type="body" idx="2"/>
          </p:nvPr>
        </p:nvSpPr>
        <p:spPr>
          <a:xfrm>
            <a:off x="374079" y="827098"/>
            <a:ext cx="5930077" cy="2292709"/>
          </a:xfrm>
          <a:prstGeom prst="rect">
            <a:avLst/>
          </a:prstGeom>
          <a:noFill/>
          <a:ln>
            <a:noFill/>
          </a:ln>
        </p:spPr>
        <p:txBody>
          <a:bodyPr spcFirstLastPara="1" wrap="square" lIns="121900" tIns="121900" rIns="121900" bIns="121900" anchor="t" anchorCtr="0">
            <a:normAutofit fontScale="92500" lnSpcReduction="10000"/>
          </a:bodyPr>
          <a:lstStyle/>
          <a:p>
            <a:pPr marL="0" indent="0">
              <a:buClr>
                <a:schemeClr val="dk1"/>
              </a:buClr>
              <a:buSzPct val="84942"/>
              <a:buNone/>
            </a:pPr>
            <a:r>
              <a:rPr lang="en-US" sz="1867">
                <a:latin typeface="Avenir"/>
                <a:ea typeface="Avenir"/>
                <a:cs typeface="Avenir"/>
                <a:sym typeface="Avenir"/>
              </a:rPr>
              <a:t>A basic question prompts and guides us: How does this “journeying together,” which takes place today on different levels (from the local level to the universal one), allow the Church to proclaim the Gospel in accordance with the mission entrusted to her; and what steps does the Spirit invite us to take in order to grow as a synodal Church? </a:t>
            </a:r>
            <a:r>
              <a:rPr lang="en-US" sz="1733">
                <a:latin typeface="Avenir"/>
                <a:ea typeface="Avenir"/>
                <a:cs typeface="Avenir"/>
                <a:sym typeface="Avenir"/>
              </a:rPr>
              <a:t>(</a:t>
            </a:r>
            <a:r>
              <a:rPr lang="en-US" sz="1733" i="1">
                <a:latin typeface="Avenir"/>
                <a:ea typeface="Avenir"/>
                <a:cs typeface="Avenir"/>
                <a:sym typeface="Avenir"/>
              </a:rPr>
              <a:t>PD</a:t>
            </a:r>
            <a:r>
              <a:rPr lang="en-US" sz="1733">
                <a:latin typeface="Avenir"/>
                <a:ea typeface="Avenir"/>
                <a:cs typeface="Avenir"/>
                <a:sym typeface="Avenir"/>
              </a:rPr>
              <a:t>, 2)</a:t>
            </a:r>
            <a:endParaRPr sz="1733">
              <a:latin typeface="Avenir"/>
              <a:ea typeface="Avenir"/>
              <a:cs typeface="Avenir"/>
              <a:sym typeface="Avenir"/>
            </a:endParaRPr>
          </a:p>
        </p:txBody>
      </p:sp>
      <p:sp>
        <p:nvSpPr>
          <p:cNvPr id="243" name="Google Shape;243;p20"/>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21</a:t>
            </a:fld>
            <a:endParaRPr kern="0"/>
          </a:p>
        </p:txBody>
      </p:sp>
      <p:sp>
        <p:nvSpPr>
          <p:cNvPr id="244" name="Google Shape;244;p20"/>
          <p:cNvSpPr txBox="1"/>
          <p:nvPr/>
        </p:nvSpPr>
        <p:spPr>
          <a:xfrm>
            <a:off x="222788" y="2905203"/>
            <a:ext cx="5925155" cy="964943"/>
          </a:xfrm>
          <a:prstGeom prst="rect">
            <a:avLst/>
          </a:prstGeom>
          <a:noFill/>
          <a:ln>
            <a:noFill/>
          </a:ln>
        </p:spPr>
        <p:txBody>
          <a:bodyPr spcFirstLastPara="1" wrap="square" lIns="121900" tIns="121900" rIns="121900" bIns="121900" anchor="t" anchorCtr="0">
            <a:noAutofit/>
          </a:bodyPr>
          <a:lstStyle/>
          <a:p>
            <a:pPr defTabSz="1219170">
              <a:buClr>
                <a:srgbClr val="000000"/>
              </a:buClr>
              <a:buSzPts val="836"/>
            </a:pPr>
            <a:r>
              <a:rPr lang="en-US" sz="2533" b="1" kern="0">
                <a:solidFill>
                  <a:srgbClr val="000000"/>
                </a:solidFill>
                <a:latin typeface="Avenir"/>
                <a:ea typeface="Avenir"/>
                <a:cs typeface="Avenir"/>
                <a:sym typeface="Avenir"/>
              </a:rPr>
              <a:t>The fundamental question for the consultation of the People of God</a:t>
            </a:r>
            <a:endParaRPr sz="2533" b="1" kern="0">
              <a:solidFill>
                <a:srgbClr val="000000"/>
              </a:solidFill>
              <a:latin typeface="Avenir"/>
              <a:ea typeface="Avenir"/>
              <a:cs typeface="Avenir"/>
              <a:sym typeface="Avenir"/>
            </a:endParaRPr>
          </a:p>
        </p:txBody>
      </p:sp>
      <p:sp>
        <p:nvSpPr>
          <p:cNvPr id="245" name="Google Shape;245;p20"/>
          <p:cNvSpPr txBox="1"/>
          <p:nvPr/>
        </p:nvSpPr>
        <p:spPr>
          <a:xfrm>
            <a:off x="735196" y="3794417"/>
            <a:ext cx="5614224" cy="2215555"/>
          </a:xfrm>
          <a:prstGeom prst="rect">
            <a:avLst/>
          </a:prstGeom>
          <a:noFill/>
          <a:ln>
            <a:noFill/>
          </a:ln>
        </p:spPr>
        <p:txBody>
          <a:bodyPr spcFirstLastPara="1" wrap="square" lIns="121900" tIns="121900" rIns="121900" bIns="121900" anchor="t" anchorCtr="0">
            <a:normAutofit/>
          </a:bodyPr>
          <a:lstStyle/>
          <a:p>
            <a:pPr marL="203195" defTabSz="1219170">
              <a:lnSpc>
                <a:spcPct val="115000"/>
              </a:lnSpc>
              <a:buClr>
                <a:srgbClr val="DE8F32"/>
              </a:buClr>
              <a:buSzPts val="1200"/>
            </a:pPr>
            <a:r>
              <a:rPr lang="en-US" sz="1867" i="1" kern="0">
                <a:solidFill>
                  <a:srgbClr val="000000"/>
                </a:solidFill>
                <a:latin typeface="Avenir"/>
                <a:ea typeface="Avenir"/>
                <a:cs typeface="Avenir"/>
                <a:sym typeface="Avenir"/>
              </a:rPr>
              <a:t>A synodal Church, in announcing the Gospel, “journeys together:” </a:t>
            </a:r>
            <a:r>
              <a:rPr lang="en-US" sz="1867" b="1" i="1" kern="0">
                <a:solidFill>
                  <a:srgbClr val="000000"/>
                </a:solidFill>
                <a:latin typeface="Avenir"/>
                <a:ea typeface="Avenir"/>
                <a:cs typeface="Avenir"/>
                <a:sym typeface="Avenir"/>
              </a:rPr>
              <a:t>How is this “journeying together” happening today in your local Church</a:t>
            </a:r>
            <a:r>
              <a:rPr lang="en-US" sz="1867" i="1" kern="0">
                <a:solidFill>
                  <a:srgbClr val="000000"/>
                </a:solidFill>
                <a:latin typeface="Avenir"/>
                <a:ea typeface="Avenir"/>
                <a:cs typeface="Avenir"/>
                <a:sym typeface="Avenir"/>
              </a:rPr>
              <a:t>? </a:t>
            </a:r>
            <a:r>
              <a:rPr lang="en-US" sz="1867" b="1" i="1" kern="0">
                <a:solidFill>
                  <a:srgbClr val="000000"/>
                </a:solidFill>
                <a:latin typeface="Avenir"/>
                <a:ea typeface="Avenir"/>
                <a:cs typeface="Avenir"/>
                <a:sym typeface="Avenir"/>
              </a:rPr>
              <a:t>What steps does the Spirit invite us to take in order to grow in our “journeying together”? </a:t>
            </a:r>
            <a:r>
              <a:rPr lang="en-US" sz="1733" b="1" i="1" kern="0">
                <a:solidFill>
                  <a:srgbClr val="000000"/>
                </a:solidFill>
                <a:latin typeface="Avenir"/>
                <a:ea typeface="Avenir"/>
                <a:cs typeface="Avenir"/>
                <a:sym typeface="Avenir"/>
              </a:rPr>
              <a:t>(</a:t>
            </a:r>
            <a:r>
              <a:rPr lang="en-US" sz="1733" i="1" kern="0">
                <a:solidFill>
                  <a:srgbClr val="000000"/>
                </a:solidFill>
                <a:latin typeface="Avenir"/>
                <a:ea typeface="Avenir"/>
                <a:cs typeface="Avenir"/>
                <a:sym typeface="Avenir"/>
              </a:rPr>
              <a:t>PD, 26)</a:t>
            </a:r>
            <a:endParaRPr sz="1733" i="1" kern="0">
              <a:solidFill>
                <a:srgbClr val="000000"/>
              </a:solidFill>
              <a:latin typeface="Avenir"/>
              <a:ea typeface="Avenir"/>
              <a:cs typeface="Avenir"/>
              <a:sym typeface="Avenir"/>
            </a:endParaRPr>
          </a:p>
        </p:txBody>
      </p:sp>
    </p:spTree>
    <p:extLst>
      <p:ext uri="{BB962C8B-B14F-4D97-AF65-F5344CB8AC3E}">
        <p14:creationId xmlns:p14="http://schemas.microsoft.com/office/powerpoint/2010/main" val="2859386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1"/>
          <p:cNvSpPr txBox="1">
            <a:spLocks noGrp="1"/>
          </p:cNvSpPr>
          <p:nvPr>
            <p:ph type="body" idx="3"/>
          </p:nvPr>
        </p:nvSpPr>
        <p:spPr>
          <a:xfrm>
            <a:off x="6023595" y="177235"/>
            <a:ext cx="5990176" cy="5950955"/>
          </a:xfrm>
          <a:prstGeom prst="rect">
            <a:avLst/>
          </a:prstGeom>
          <a:noFill/>
          <a:ln>
            <a:noFill/>
          </a:ln>
        </p:spPr>
        <p:txBody>
          <a:bodyPr spcFirstLastPara="1" wrap="square" lIns="121900" tIns="121900" rIns="121900" bIns="121900" anchor="t" anchorCtr="0">
            <a:noAutofit/>
          </a:bodyPr>
          <a:lstStyle/>
          <a:p>
            <a:pPr marL="203195" indent="0">
              <a:buNone/>
            </a:pPr>
            <a:r>
              <a:rPr lang="en-US" b="1" dirty="0">
                <a:latin typeface="Avenir"/>
                <a:ea typeface="Avenir"/>
                <a:cs typeface="Avenir"/>
                <a:sym typeface="Avenir"/>
              </a:rPr>
              <a:t>VI. DIALOGUE IN CHURCH AND SOCIETY </a:t>
            </a:r>
            <a:endParaRPr b="1" dirty="0">
              <a:latin typeface="Avenir"/>
              <a:ea typeface="Avenir"/>
              <a:cs typeface="Avenir"/>
              <a:sym typeface="Avenir"/>
            </a:endParaRPr>
          </a:p>
          <a:p>
            <a:pPr marL="203195" indent="0">
              <a:buNone/>
            </a:pPr>
            <a:r>
              <a:rPr lang="en-US" i="1" dirty="0">
                <a:latin typeface="Avenir"/>
                <a:ea typeface="Avenir"/>
                <a:cs typeface="Avenir"/>
                <a:sym typeface="Avenir"/>
              </a:rPr>
              <a:t>Dialogue is a path of perseverance that also includes silences and sufferings, but which is capable of gathering the experience of persons and peoples. </a:t>
            </a:r>
            <a:endParaRPr i="1" dirty="0">
              <a:latin typeface="Avenir"/>
              <a:ea typeface="Avenir"/>
              <a:cs typeface="Avenir"/>
              <a:sym typeface="Avenir"/>
            </a:endParaRPr>
          </a:p>
          <a:p>
            <a:pPr marL="203195" indent="0">
              <a:buNone/>
            </a:pPr>
            <a:r>
              <a:rPr lang="en-US" b="1" i="1" dirty="0">
                <a:solidFill>
                  <a:srgbClr val="002060"/>
                </a:solidFill>
                <a:latin typeface="Avenir"/>
                <a:ea typeface="Avenir"/>
                <a:cs typeface="Avenir"/>
                <a:sym typeface="Avenir"/>
              </a:rPr>
              <a:t>What are the places and modes of dialogue within our particular Church? </a:t>
            </a:r>
            <a:endParaRPr b="1" dirty="0">
              <a:solidFill>
                <a:srgbClr val="002060"/>
              </a:solidFill>
              <a:latin typeface="Avenir"/>
              <a:ea typeface="Avenir"/>
              <a:cs typeface="Avenir"/>
              <a:sym typeface="Avenir"/>
            </a:endParaRPr>
          </a:p>
          <a:p>
            <a:pPr marL="203195" indent="0">
              <a:buNone/>
            </a:pPr>
            <a:r>
              <a:rPr lang="en-US" b="1" dirty="0">
                <a:latin typeface="Avenir"/>
                <a:ea typeface="Avenir"/>
                <a:cs typeface="Avenir"/>
                <a:sym typeface="Avenir"/>
              </a:rPr>
              <a:t>VII. ECUMENISM</a:t>
            </a:r>
            <a:endParaRPr b="1" dirty="0">
              <a:latin typeface="Avenir"/>
              <a:ea typeface="Avenir"/>
              <a:cs typeface="Avenir"/>
              <a:sym typeface="Avenir"/>
            </a:endParaRPr>
          </a:p>
          <a:p>
            <a:pPr marL="203195" indent="0">
              <a:buNone/>
            </a:pPr>
            <a:r>
              <a:rPr lang="en-US" i="1" dirty="0">
                <a:latin typeface="Avenir"/>
                <a:ea typeface="Avenir"/>
                <a:cs typeface="Avenir"/>
                <a:sym typeface="Avenir"/>
              </a:rPr>
              <a:t>The dialogue between Christians of different confessions, united by one baptism, has a special place in the </a:t>
            </a:r>
            <a:r>
              <a:rPr lang="en-US" i="1" dirty="0" err="1">
                <a:latin typeface="Avenir"/>
                <a:ea typeface="Avenir"/>
                <a:cs typeface="Avenir"/>
                <a:sym typeface="Avenir"/>
              </a:rPr>
              <a:t>synodal</a:t>
            </a:r>
            <a:r>
              <a:rPr lang="en-US" i="1" dirty="0">
                <a:latin typeface="Avenir"/>
                <a:ea typeface="Avenir"/>
                <a:cs typeface="Avenir"/>
                <a:sym typeface="Avenir"/>
              </a:rPr>
              <a:t> journey. </a:t>
            </a:r>
            <a:endParaRPr dirty="0">
              <a:latin typeface="Avenir"/>
              <a:ea typeface="Avenir"/>
              <a:cs typeface="Avenir"/>
              <a:sym typeface="Avenir"/>
            </a:endParaRPr>
          </a:p>
          <a:p>
            <a:pPr marL="203195" indent="0">
              <a:buNone/>
            </a:pPr>
            <a:r>
              <a:rPr lang="en-US" b="1" dirty="0">
                <a:latin typeface="Avenir"/>
                <a:ea typeface="Avenir"/>
                <a:cs typeface="Avenir"/>
                <a:sym typeface="Avenir"/>
              </a:rPr>
              <a:t>VIII. AUTHORITY AND PARTICIPATION </a:t>
            </a:r>
            <a:endParaRPr b="1" dirty="0">
              <a:latin typeface="Avenir"/>
              <a:ea typeface="Avenir"/>
              <a:cs typeface="Avenir"/>
              <a:sym typeface="Avenir"/>
            </a:endParaRPr>
          </a:p>
          <a:p>
            <a:pPr marL="203195" indent="0">
              <a:buNone/>
            </a:pPr>
            <a:r>
              <a:rPr lang="en-US" i="1" dirty="0">
                <a:latin typeface="Avenir"/>
                <a:ea typeface="Avenir"/>
                <a:cs typeface="Avenir"/>
                <a:sym typeface="Avenir"/>
              </a:rPr>
              <a:t>A </a:t>
            </a:r>
            <a:r>
              <a:rPr lang="en-US" i="1" dirty="0" err="1">
                <a:latin typeface="Avenir"/>
                <a:ea typeface="Avenir"/>
                <a:cs typeface="Avenir"/>
                <a:sym typeface="Avenir"/>
              </a:rPr>
              <a:t>synodal</a:t>
            </a:r>
            <a:r>
              <a:rPr lang="en-US" i="1" dirty="0">
                <a:latin typeface="Avenir"/>
                <a:ea typeface="Avenir"/>
                <a:cs typeface="Avenir"/>
                <a:sym typeface="Avenir"/>
              </a:rPr>
              <a:t> Church is a participatory and co-responsible Church.</a:t>
            </a:r>
            <a:r>
              <a:rPr lang="en-US" dirty="0">
                <a:latin typeface="Avenir"/>
                <a:ea typeface="Avenir"/>
                <a:cs typeface="Avenir"/>
                <a:sym typeface="Avenir"/>
              </a:rPr>
              <a:t> </a:t>
            </a:r>
            <a:r>
              <a:rPr lang="en-US" b="1" dirty="0">
                <a:solidFill>
                  <a:srgbClr val="002060"/>
                </a:solidFill>
                <a:latin typeface="Avenir"/>
                <a:ea typeface="Avenir"/>
                <a:cs typeface="Avenir"/>
                <a:sym typeface="Avenir"/>
              </a:rPr>
              <a:t>What are the practices of teamwork and </a:t>
            </a:r>
            <a:r>
              <a:rPr lang="en-US" b="1" dirty="0" err="1">
                <a:solidFill>
                  <a:srgbClr val="002060"/>
                </a:solidFill>
                <a:latin typeface="Avenir"/>
                <a:ea typeface="Avenir"/>
                <a:cs typeface="Avenir"/>
                <a:sym typeface="Avenir"/>
              </a:rPr>
              <a:t>coresponsability</a:t>
            </a:r>
            <a:r>
              <a:rPr lang="en-US" b="1" dirty="0">
                <a:solidFill>
                  <a:srgbClr val="002060"/>
                </a:solidFill>
                <a:latin typeface="Avenir"/>
                <a:ea typeface="Avenir"/>
                <a:cs typeface="Avenir"/>
                <a:sym typeface="Avenir"/>
              </a:rPr>
              <a:t>? </a:t>
            </a:r>
            <a:endParaRPr b="1" dirty="0">
              <a:solidFill>
                <a:srgbClr val="002060"/>
              </a:solidFill>
              <a:latin typeface="Avenir"/>
              <a:ea typeface="Avenir"/>
              <a:cs typeface="Avenir"/>
              <a:sym typeface="Avenir"/>
            </a:endParaRPr>
          </a:p>
          <a:p>
            <a:pPr marL="203195" indent="0">
              <a:buNone/>
            </a:pPr>
            <a:r>
              <a:rPr lang="en-US" b="1" dirty="0">
                <a:latin typeface="Avenir"/>
                <a:ea typeface="Avenir"/>
                <a:cs typeface="Avenir"/>
                <a:sym typeface="Avenir"/>
              </a:rPr>
              <a:t>IX. DISCERNING AND DECIDING </a:t>
            </a:r>
            <a:endParaRPr b="1" dirty="0">
              <a:latin typeface="Avenir"/>
              <a:ea typeface="Avenir"/>
              <a:cs typeface="Avenir"/>
              <a:sym typeface="Avenir"/>
            </a:endParaRPr>
          </a:p>
          <a:p>
            <a:pPr marL="203195" indent="0">
              <a:buNone/>
            </a:pPr>
            <a:r>
              <a:rPr lang="en-US" i="1" dirty="0">
                <a:latin typeface="Avenir"/>
                <a:ea typeface="Avenir"/>
                <a:cs typeface="Avenir"/>
                <a:sym typeface="Avenir"/>
              </a:rPr>
              <a:t>In a </a:t>
            </a:r>
            <a:r>
              <a:rPr lang="en-US" i="1" dirty="0" err="1">
                <a:latin typeface="Avenir"/>
                <a:ea typeface="Avenir"/>
                <a:cs typeface="Avenir"/>
                <a:sym typeface="Avenir"/>
              </a:rPr>
              <a:t>synodal</a:t>
            </a:r>
            <a:r>
              <a:rPr lang="en-US" i="1" dirty="0">
                <a:latin typeface="Avenir"/>
                <a:ea typeface="Avenir"/>
                <a:cs typeface="Avenir"/>
                <a:sym typeface="Avenir"/>
              </a:rPr>
              <a:t> style, decisions are made through discernment, based on a consensus that flows from the common obedience to the Spirit. </a:t>
            </a:r>
            <a:endParaRPr dirty="0">
              <a:latin typeface="Avenir"/>
              <a:ea typeface="Avenir"/>
              <a:cs typeface="Avenir"/>
              <a:sym typeface="Avenir"/>
            </a:endParaRPr>
          </a:p>
          <a:p>
            <a:pPr marL="203195" indent="0">
              <a:buNone/>
            </a:pPr>
            <a:r>
              <a:rPr lang="en-US" b="1" dirty="0">
                <a:latin typeface="Avenir"/>
                <a:ea typeface="Avenir"/>
                <a:cs typeface="Avenir"/>
                <a:sym typeface="Avenir"/>
              </a:rPr>
              <a:t>X. FORMING OURSELVES IN SYNODALITY </a:t>
            </a:r>
            <a:endParaRPr b="1" dirty="0">
              <a:latin typeface="Avenir"/>
              <a:ea typeface="Avenir"/>
              <a:cs typeface="Avenir"/>
              <a:sym typeface="Avenir"/>
            </a:endParaRPr>
          </a:p>
          <a:p>
            <a:pPr marL="203195" indent="0">
              <a:buNone/>
            </a:pPr>
            <a:r>
              <a:rPr lang="en-US" i="1" dirty="0">
                <a:latin typeface="Avenir"/>
                <a:ea typeface="Avenir"/>
                <a:cs typeface="Avenir"/>
                <a:sym typeface="Avenir"/>
              </a:rPr>
              <a:t>The spirituality of journeying together is called to become an educational principle for the formation of the human person and of the Christian, of the families, and of the communities.</a:t>
            </a:r>
            <a:r>
              <a:rPr lang="en-US" dirty="0">
                <a:latin typeface="Avenir"/>
                <a:ea typeface="Avenir"/>
                <a:cs typeface="Avenir"/>
                <a:sym typeface="Avenir"/>
              </a:rPr>
              <a:t> </a:t>
            </a:r>
            <a:endParaRPr dirty="0">
              <a:latin typeface="Avenir"/>
              <a:ea typeface="Avenir"/>
              <a:cs typeface="Avenir"/>
              <a:sym typeface="Avenir"/>
            </a:endParaRPr>
          </a:p>
        </p:txBody>
      </p:sp>
      <p:sp>
        <p:nvSpPr>
          <p:cNvPr id="251" name="Google Shape;251;p21"/>
          <p:cNvSpPr txBox="1">
            <a:spLocks noGrp="1"/>
          </p:cNvSpPr>
          <p:nvPr>
            <p:ph type="title"/>
          </p:nvPr>
        </p:nvSpPr>
        <p:spPr>
          <a:xfrm>
            <a:off x="516689" y="244383"/>
            <a:ext cx="5342600" cy="849600"/>
          </a:xfrm>
          <a:prstGeom prst="rect">
            <a:avLst/>
          </a:prstGeom>
          <a:noFill/>
          <a:ln>
            <a:noFill/>
          </a:ln>
        </p:spPr>
        <p:txBody>
          <a:bodyPr spcFirstLastPara="1" wrap="square" lIns="121900" tIns="121900" rIns="121900" bIns="121900" anchor="t" anchorCtr="0">
            <a:normAutofit/>
          </a:bodyPr>
          <a:lstStyle/>
          <a:p>
            <a:pPr>
              <a:buSzPts val="1100"/>
            </a:pPr>
            <a:r>
              <a:rPr lang="en-US">
                <a:latin typeface="Avenir"/>
                <a:ea typeface="Avenir"/>
                <a:cs typeface="Avenir"/>
                <a:sym typeface="Avenir"/>
              </a:rPr>
              <a:t>Ten Themes to Explore</a:t>
            </a:r>
            <a:endParaRPr>
              <a:latin typeface="Avenir"/>
              <a:ea typeface="Avenir"/>
              <a:cs typeface="Avenir"/>
              <a:sym typeface="Avenir"/>
            </a:endParaRPr>
          </a:p>
        </p:txBody>
      </p:sp>
      <p:sp>
        <p:nvSpPr>
          <p:cNvPr id="252" name="Google Shape;252;p21"/>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22</a:t>
            </a:fld>
            <a:endParaRPr kern="0"/>
          </a:p>
        </p:txBody>
      </p:sp>
      <p:cxnSp>
        <p:nvCxnSpPr>
          <p:cNvPr id="253" name="Google Shape;253;p21"/>
          <p:cNvCxnSpPr/>
          <p:nvPr/>
        </p:nvCxnSpPr>
        <p:spPr>
          <a:xfrm>
            <a:off x="2684521" y="5979032"/>
            <a:ext cx="2915200" cy="0"/>
          </a:xfrm>
          <a:prstGeom prst="straightConnector1">
            <a:avLst/>
          </a:prstGeom>
          <a:noFill/>
          <a:ln w="28575" cap="flat" cmpd="sng">
            <a:solidFill>
              <a:srgbClr val="DE8F32"/>
            </a:solidFill>
            <a:prstDash val="dot"/>
            <a:round/>
            <a:headEnd type="none" w="sm" len="sm"/>
            <a:tailEnd type="none" w="sm" len="sm"/>
          </a:ln>
        </p:spPr>
      </p:cxnSp>
      <p:sp>
        <p:nvSpPr>
          <p:cNvPr id="254" name="Google Shape;254;p21"/>
          <p:cNvSpPr txBox="1">
            <a:spLocks noGrp="1"/>
          </p:cNvSpPr>
          <p:nvPr>
            <p:ph type="body" idx="2"/>
          </p:nvPr>
        </p:nvSpPr>
        <p:spPr>
          <a:xfrm>
            <a:off x="758275" y="922051"/>
            <a:ext cx="5672613" cy="5279967"/>
          </a:xfrm>
          <a:prstGeom prst="rect">
            <a:avLst/>
          </a:prstGeom>
          <a:noFill/>
          <a:ln>
            <a:noFill/>
          </a:ln>
        </p:spPr>
        <p:txBody>
          <a:bodyPr spcFirstLastPara="1" wrap="square" lIns="121900" tIns="121900" rIns="121900" bIns="121900" anchor="t" anchorCtr="0">
            <a:normAutofit lnSpcReduction="10000"/>
          </a:bodyPr>
          <a:lstStyle/>
          <a:p>
            <a:pPr marL="203195" indent="0">
              <a:buNone/>
            </a:pPr>
            <a:r>
              <a:rPr lang="en-US" b="1" dirty="0">
                <a:latin typeface="Avenir"/>
                <a:ea typeface="Avenir"/>
                <a:cs typeface="Avenir"/>
                <a:sym typeface="Avenir"/>
              </a:rPr>
              <a:t>I. COMPANIONS ON THE JOURNEY</a:t>
            </a:r>
            <a:endParaRPr b="1" dirty="0">
              <a:latin typeface="Avenir"/>
              <a:ea typeface="Avenir"/>
              <a:cs typeface="Avenir"/>
              <a:sym typeface="Avenir"/>
            </a:endParaRPr>
          </a:p>
          <a:p>
            <a:pPr marL="203195" indent="0">
              <a:buNone/>
            </a:pPr>
            <a:r>
              <a:rPr lang="en-US" i="1" dirty="0">
                <a:latin typeface="Avenir"/>
                <a:ea typeface="Avenir"/>
                <a:cs typeface="Avenir"/>
                <a:sym typeface="Avenir"/>
              </a:rPr>
              <a:t>In the Church and in society, we are side by side on the same road. </a:t>
            </a:r>
            <a:endParaRPr dirty="0">
              <a:latin typeface="Avenir"/>
              <a:ea typeface="Avenir"/>
              <a:cs typeface="Avenir"/>
              <a:sym typeface="Avenir"/>
            </a:endParaRPr>
          </a:p>
          <a:p>
            <a:pPr marL="203195" indent="0">
              <a:buNone/>
            </a:pPr>
            <a:r>
              <a:rPr lang="en-US" b="1" dirty="0">
                <a:latin typeface="Avenir"/>
                <a:ea typeface="Avenir"/>
                <a:cs typeface="Avenir"/>
                <a:sym typeface="Avenir"/>
              </a:rPr>
              <a:t>II. LISTENING </a:t>
            </a:r>
            <a:endParaRPr b="1" dirty="0">
              <a:latin typeface="Avenir"/>
              <a:ea typeface="Avenir"/>
              <a:cs typeface="Avenir"/>
              <a:sym typeface="Avenir"/>
            </a:endParaRPr>
          </a:p>
          <a:p>
            <a:pPr marL="203195" indent="0">
              <a:buNone/>
            </a:pPr>
            <a:r>
              <a:rPr lang="en-US" i="1" dirty="0">
                <a:latin typeface="Avenir"/>
                <a:ea typeface="Avenir"/>
                <a:cs typeface="Avenir"/>
                <a:sym typeface="Avenir"/>
              </a:rPr>
              <a:t>Listening is the first step, but it requires having an open mind and heart, without prejudice.</a:t>
            </a:r>
            <a:r>
              <a:rPr lang="en-US" dirty="0">
                <a:latin typeface="Avenir"/>
                <a:ea typeface="Avenir"/>
                <a:cs typeface="Avenir"/>
                <a:sym typeface="Avenir"/>
              </a:rPr>
              <a:t> </a:t>
            </a:r>
            <a:endParaRPr dirty="0">
              <a:latin typeface="Avenir"/>
              <a:ea typeface="Avenir"/>
              <a:cs typeface="Avenir"/>
              <a:sym typeface="Avenir"/>
            </a:endParaRPr>
          </a:p>
          <a:p>
            <a:pPr marL="203195" indent="0">
              <a:buNone/>
            </a:pPr>
            <a:r>
              <a:rPr lang="en-US" b="1" dirty="0">
                <a:latin typeface="Avenir"/>
                <a:ea typeface="Avenir"/>
                <a:cs typeface="Avenir"/>
                <a:sym typeface="Avenir"/>
              </a:rPr>
              <a:t>III. SPEAKING OUT </a:t>
            </a:r>
            <a:endParaRPr b="1" dirty="0">
              <a:latin typeface="Avenir"/>
              <a:ea typeface="Avenir"/>
              <a:cs typeface="Avenir"/>
              <a:sym typeface="Avenir"/>
            </a:endParaRPr>
          </a:p>
          <a:p>
            <a:pPr marL="203195" indent="0">
              <a:buNone/>
            </a:pPr>
            <a:r>
              <a:rPr lang="en-US" i="1" dirty="0">
                <a:latin typeface="Avenir"/>
                <a:ea typeface="Avenir"/>
                <a:cs typeface="Avenir"/>
                <a:sym typeface="Avenir"/>
              </a:rPr>
              <a:t>All are invited to speak with courage and </a:t>
            </a:r>
            <a:r>
              <a:rPr lang="en-US" i="1" dirty="0" err="1">
                <a:latin typeface="Avenir"/>
                <a:ea typeface="Avenir"/>
                <a:cs typeface="Avenir"/>
                <a:sym typeface="Avenir"/>
              </a:rPr>
              <a:t>parrhesia</a:t>
            </a:r>
            <a:r>
              <a:rPr lang="en-US" i="1" dirty="0">
                <a:latin typeface="Avenir"/>
                <a:ea typeface="Avenir"/>
                <a:cs typeface="Avenir"/>
                <a:sym typeface="Avenir"/>
              </a:rPr>
              <a:t>, that is, integrating freedom, truth, and charity. </a:t>
            </a:r>
            <a:endParaRPr dirty="0">
              <a:latin typeface="Avenir"/>
              <a:ea typeface="Avenir"/>
              <a:cs typeface="Avenir"/>
              <a:sym typeface="Avenir"/>
            </a:endParaRPr>
          </a:p>
          <a:p>
            <a:pPr marL="203195" indent="0">
              <a:buNone/>
            </a:pPr>
            <a:r>
              <a:rPr lang="en-US" b="1" dirty="0">
                <a:latin typeface="Avenir"/>
                <a:ea typeface="Avenir"/>
                <a:cs typeface="Avenir"/>
                <a:sym typeface="Avenir"/>
              </a:rPr>
              <a:t>IV. CELEBRATION</a:t>
            </a:r>
            <a:endParaRPr b="1" dirty="0">
              <a:latin typeface="Avenir"/>
              <a:ea typeface="Avenir"/>
              <a:cs typeface="Avenir"/>
              <a:sym typeface="Avenir"/>
            </a:endParaRPr>
          </a:p>
          <a:p>
            <a:pPr marL="203195" indent="0">
              <a:buNone/>
            </a:pPr>
            <a:r>
              <a:rPr lang="en-US" i="1" dirty="0">
                <a:latin typeface="Avenir"/>
                <a:ea typeface="Avenir"/>
                <a:cs typeface="Avenir"/>
                <a:sym typeface="Avenir"/>
              </a:rPr>
              <a:t>“Journeying together” is only possible if it is based on communal listening to the Word and the celebration of the Eucharist. </a:t>
            </a:r>
            <a:endParaRPr dirty="0">
              <a:latin typeface="Avenir"/>
              <a:ea typeface="Avenir"/>
              <a:cs typeface="Avenir"/>
              <a:sym typeface="Avenir"/>
            </a:endParaRPr>
          </a:p>
          <a:p>
            <a:pPr marL="203195" indent="0">
              <a:buNone/>
            </a:pPr>
            <a:r>
              <a:rPr lang="en-US" b="1" dirty="0">
                <a:latin typeface="Avenir"/>
                <a:ea typeface="Avenir"/>
                <a:cs typeface="Avenir"/>
                <a:sym typeface="Avenir"/>
              </a:rPr>
              <a:t>V. SHARING RESPONSIBILITY FOR OUR COMMON MISSION </a:t>
            </a:r>
            <a:endParaRPr b="1" dirty="0">
              <a:latin typeface="Avenir"/>
              <a:ea typeface="Avenir"/>
              <a:cs typeface="Avenir"/>
              <a:sym typeface="Avenir"/>
            </a:endParaRPr>
          </a:p>
          <a:p>
            <a:pPr marL="203195" indent="0">
              <a:buNone/>
            </a:pPr>
            <a:r>
              <a:rPr lang="en-US" i="1" dirty="0" err="1">
                <a:latin typeface="Avenir"/>
                <a:ea typeface="Avenir"/>
                <a:cs typeface="Avenir"/>
                <a:sym typeface="Avenir"/>
              </a:rPr>
              <a:t>Synodality</a:t>
            </a:r>
            <a:r>
              <a:rPr lang="en-US" i="1" dirty="0">
                <a:latin typeface="Avenir"/>
                <a:ea typeface="Avenir"/>
                <a:cs typeface="Avenir"/>
                <a:sym typeface="Avenir"/>
              </a:rPr>
              <a:t> is at the service of the mission of the Church, in which all members are called to participate. </a:t>
            </a:r>
            <a:r>
              <a:rPr lang="en-US" b="1" i="1" dirty="0">
                <a:solidFill>
                  <a:srgbClr val="002060"/>
                </a:solidFill>
                <a:latin typeface="Avenir"/>
                <a:ea typeface="Avenir"/>
                <a:cs typeface="Avenir"/>
                <a:sym typeface="Avenir"/>
              </a:rPr>
              <a:t>How does the community support its members committed to service in society (… in caring for the Common home…)</a:t>
            </a:r>
            <a:endParaRPr b="1" dirty="0">
              <a:solidFill>
                <a:srgbClr val="002060"/>
              </a:solidFill>
              <a:latin typeface="Avenir"/>
              <a:ea typeface="Avenir"/>
              <a:cs typeface="Avenir"/>
              <a:sym typeface="Avenir"/>
            </a:endParaRPr>
          </a:p>
          <a:p>
            <a:pPr marL="0" indent="0">
              <a:buClr>
                <a:schemeClr val="dk1"/>
              </a:buClr>
              <a:buSzPts val="1100"/>
              <a:buNone/>
            </a:pPr>
            <a:endParaRPr dirty="0">
              <a:latin typeface="Avenir"/>
              <a:ea typeface="Avenir"/>
              <a:cs typeface="Avenir"/>
              <a:sym typeface="Avenir"/>
            </a:endParaRPr>
          </a:p>
        </p:txBody>
      </p:sp>
    </p:spTree>
    <p:extLst>
      <p:ext uri="{BB962C8B-B14F-4D97-AF65-F5344CB8AC3E}">
        <p14:creationId xmlns:p14="http://schemas.microsoft.com/office/powerpoint/2010/main" val="3482581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5"/>
          <p:cNvPicPr preferRelativeResize="0"/>
          <p:nvPr/>
        </p:nvPicPr>
        <p:blipFill rotWithShape="1">
          <a:blip r:embed="rId3">
            <a:alphaModFix/>
          </a:blip>
          <a:srcRect l="29338" t="37563" b="21693"/>
          <a:stretch/>
        </p:blipFill>
        <p:spPr>
          <a:xfrm>
            <a:off x="205467" y="4613234"/>
            <a:ext cx="2774032" cy="2043836"/>
          </a:xfrm>
          <a:prstGeom prst="rect">
            <a:avLst/>
          </a:prstGeom>
          <a:noFill/>
          <a:ln>
            <a:noFill/>
          </a:ln>
        </p:spPr>
      </p:pic>
      <p:pic>
        <p:nvPicPr>
          <p:cNvPr id="200" name="Google Shape;200;p15"/>
          <p:cNvPicPr preferRelativeResize="0"/>
          <p:nvPr/>
        </p:nvPicPr>
        <p:blipFill rotWithShape="1">
          <a:blip r:embed="rId4">
            <a:alphaModFix/>
          </a:blip>
          <a:srcRect r="11016"/>
          <a:stretch/>
        </p:blipFill>
        <p:spPr>
          <a:xfrm>
            <a:off x="3081767" y="4613233"/>
            <a:ext cx="2774036" cy="2043832"/>
          </a:xfrm>
          <a:prstGeom prst="rect">
            <a:avLst/>
          </a:prstGeom>
          <a:noFill/>
          <a:ln>
            <a:noFill/>
          </a:ln>
        </p:spPr>
      </p:pic>
      <p:pic>
        <p:nvPicPr>
          <p:cNvPr id="201" name="Google Shape;201;p15"/>
          <p:cNvPicPr preferRelativeResize="0"/>
          <p:nvPr/>
        </p:nvPicPr>
        <p:blipFill rotWithShape="1">
          <a:blip r:embed="rId5">
            <a:alphaModFix/>
          </a:blip>
          <a:srcRect l="13156"/>
          <a:stretch/>
        </p:blipFill>
        <p:spPr>
          <a:xfrm>
            <a:off x="205467" y="179801"/>
            <a:ext cx="5650336" cy="4233967"/>
          </a:xfrm>
          <a:prstGeom prst="rect">
            <a:avLst/>
          </a:prstGeom>
          <a:noFill/>
          <a:ln>
            <a:noFill/>
          </a:ln>
        </p:spPr>
      </p:pic>
      <p:pic>
        <p:nvPicPr>
          <p:cNvPr id="202" name="Google Shape;202;p15"/>
          <p:cNvPicPr preferRelativeResize="0"/>
          <p:nvPr/>
        </p:nvPicPr>
        <p:blipFill rotWithShape="1">
          <a:blip r:embed="rId6">
            <a:alphaModFix/>
          </a:blip>
          <a:srcRect l="22868" r="17716"/>
          <a:stretch/>
        </p:blipFill>
        <p:spPr>
          <a:xfrm>
            <a:off x="6076267" y="1"/>
            <a:ext cx="6133167" cy="6858001"/>
          </a:xfrm>
          <a:prstGeom prst="rect">
            <a:avLst/>
          </a:prstGeom>
          <a:noFill/>
          <a:ln>
            <a:noFill/>
          </a:ln>
        </p:spPr>
      </p:pic>
      <p:sp>
        <p:nvSpPr>
          <p:cNvPr id="203" name="Google Shape;203;p15"/>
          <p:cNvSpPr txBox="1">
            <a:spLocks noGrp="1"/>
          </p:cNvSpPr>
          <p:nvPr>
            <p:ph type="body" idx="1"/>
          </p:nvPr>
        </p:nvSpPr>
        <p:spPr>
          <a:xfrm>
            <a:off x="5881569" y="886174"/>
            <a:ext cx="6327865" cy="4032668"/>
          </a:xfrm>
          <a:prstGeom prst="rect">
            <a:avLst/>
          </a:prstGeom>
          <a:solidFill>
            <a:schemeClr val="lt1"/>
          </a:solidFill>
          <a:ln>
            <a:noFill/>
          </a:ln>
        </p:spPr>
        <p:txBody>
          <a:bodyPr spcFirstLastPara="1" wrap="square" lIns="121900" tIns="121900" rIns="121900" bIns="121900" anchor="ctr" anchorCtr="0">
            <a:noAutofit/>
          </a:bodyPr>
          <a:lstStyle/>
          <a:p>
            <a:pPr marL="203195" indent="0">
              <a:buNone/>
            </a:pPr>
            <a:r>
              <a:rPr lang="en-US" sz="2133">
                <a:latin typeface="Avenir"/>
                <a:ea typeface="Avenir"/>
                <a:cs typeface="Avenir"/>
                <a:sym typeface="Avenir"/>
              </a:rPr>
              <a:t>“The </a:t>
            </a:r>
            <a:r>
              <a:rPr lang="en-US" sz="2133" b="1">
                <a:latin typeface="Avenir"/>
                <a:ea typeface="Avenir"/>
                <a:cs typeface="Avenir"/>
                <a:sym typeface="Avenir"/>
              </a:rPr>
              <a:t>purpose of the Synod</a:t>
            </a:r>
            <a:r>
              <a:rPr lang="en-US" sz="2133">
                <a:latin typeface="Avenir"/>
                <a:ea typeface="Avenir"/>
                <a:cs typeface="Avenir"/>
                <a:sym typeface="Avenir"/>
              </a:rPr>
              <a:t>, and therefore of this consultation, is not to produce documents, but “to plant dreams, </a:t>
            </a:r>
            <a:r>
              <a:rPr lang="en-US" sz="2133" b="1">
                <a:latin typeface="Avenir"/>
                <a:ea typeface="Avenir"/>
                <a:cs typeface="Avenir"/>
                <a:sym typeface="Avenir"/>
              </a:rPr>
              <a:t>draw forth prophecies and visions, allow hope to be nourished</a:t>
            </a:r>
            <a:r>
              <a:rPr lang="en-US" sz="2133">
                <a:latin typeface="Avenir"/>
                <a:ea typeface="Avenir"/>
                <a:cs typeface="Avenir"/>
                <a:sym typeface="Avenir"/>
              </a:rPr>
              <a:t>, inspire trust, bind up wounds, weave together relationships, awaken a dawn of hope, learn from one another, and </a:t>
            </a:r>
            <a:r>
              <a:rPr lang="en-US" sz="2133" b="1">
                <a:latin typeface="Avenir"/>
                <a:ea typeface="Avenir"/>
                <a:cs typeface="Avenir"/>
                <a:sym typeface="Avenir"/>
              </a:rPr>
              <a:t>create a bright resourcefulness</a:t>
            </a:r>
            <a:r>
              <a:rPr lang="en-US" sz="2133">
                <a:latin typeface="Avenir"/>
                <a:ea typeface="Avenir"/>
                <a:cs typeface="Avenir"/>
                <a:sym typeface="Avenir"/>
              </a:rPr>
              <a:t> that will enlighten minds, warm hearts, give strength to our hands.”” (</a:t>
            </a:r>
            <a:r>
              <a:rPr lang="en-US" sz="2133" i="1">
                <a:latin typeface="Avenir"/>
                <a:ea typeface="Avenir"/>
                <a:cs typeface="Avenir"/>
                <a:sym typeface="Avenir"/>
              </a:rPr>
              <a:t>PD</a:t>
            </a:r>
            <a:r>
              <a:rPr lang="en-US" sz="2133">
                <a:latin typeface="Avenir"/>
                <a:ea typeface="Avenir"/>
                <a:cs typeface="Avenir"/>
                <a:sym typeface="Avenir"/>
              </a:rPr>
              <a:t>, 32)</a:t>
            </a:r>
            <a:endParaRPr sz="2133">
              <a:latin typeface="Avenir"/>
              <a:ea typeface="Avenir"/>
              <a:cs typeface="Avenir"/>
              <a:sym typeface="Avenir"/>
            </a:endParaRPr>
          </a:p>
        </p:txBody>
      </p:sp>
      <p:sp>
        <p:nvSpPr>
          <p:cNvPr id="204" name="Google Shape;204;p15"/>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23</a:t>
            </a:fld>
            <a:endParaRPr kern="0"/>
          </a:p>
        </p:txBody>
      </p:sp>
      <p:sp>
        <p:nvSpPr>
          <p:cNvPr id="205" name="Google Shape;205;p15"/>
          <p:cNvSpPr txBox="1">
            <a:spLocks noGrp="1"/>
          </p:cNvSpPr>
          <p:nvPr>
            <p:ph type="sldNum" idx="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23</a:t>
            </a:fld>
            <a:endParaRPr ker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2"/>
          <p:cNvSpPr txBox="1">
            <a:spLocks noGrp="1"/>
          </p:cNvSpPr>
          <p:nvPr>
            <p:ph type="title"/>
          </p:nvPr>
        </p:nvSpPr>
        <p:spPr>
          <a:xfrm>
            <a:off x="415600" y="191923"/>
            <a:ext cx="11360800" cy="763600"/>
          </a:xfrm>
          <a:prstGeom prst="rect">
            <a:avLst/>
          </a:prstGeom>
          <a:noFill/>
          <a:ln>
            <a:noFill/>
          </a:ln>
        </p:spPr>
        <p:txBody>
          <a:bodyPr spcFirstLastPara="1" wrap="square" lIns="121900" tIns="121900" rIns="121900" bIns="121900" anchor="t" anchorCtr="0">
            <a:normAutofit fontScale="90000"/>
          </a:bodyPr>
          <a:lstStyle/>
          <a:p>
            <a:pPr>
              <a:buSzPct val="111111"/>
            </a:pPr>
            <a:r>
              <a:rPr lang="en-US" dirty="0"/>
              <a:t>Conclusion : </a:t>
            </a:r>
            <a:br>
              <a:rPr lang="en-US" dirty="0"/>
            </a:br>
            <a:r>
              <a:rPr lang="en-US" dirty="0" err="1"/>
              <a:t>Synodality</a:t>
            </a:r>
            <a:r>
              <a:rPr lang="en-US" dirty="0"/>
              <a:t> is to pass from the « I » to the « WE »</a:t>
            </a:r>
            <a:endParaRPr dirty="0"/>
          </a:p>
        </p:txBody>
      </p:sp>
      <p:sp>
        <p:nvSpPr>
          <p:cNvPr id="260" name="Google Shape;260;p22"/>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fontScale="92500" lnSpcReduction="10000"/>
          </a:bodyPr>
          <a:lstStyle/>
          <a:p>
            <a:pPr>
              <a:buSzPct val="81081"/>
            </a:pPr>
            <a:r>
              <a:rPr lang="en-US" sz="2133" b="1"/>
              <a:t>The vision of an ecclesial « we »</a:t>
            </a:r>
            <a:endParaRPr/>
          </a:p>
          <a:p>
            <a:pPr>
              <a:buSzPct val="81081"/>
            </a:pPr>
            <a:r>
              <a:rPr lang="en-US" sz="2133"/>
              <a:t>Synodality awakens and strengthens the ecclesial "we".</a:t>
            </a:r>
            <a:endParaRPr/>
          </a:p>
          <a:p>
            <a:pPr>
              <a:buSzPct val="81081"/>
            </a:pPr>
            <a:r>
              <a:rPr lang="en-US" sz="2133"/>
              <a:t>Synodality aims at and produces communion in the service of the "common home” </a:t>
            </a:r>
            <a:endParaRPr sz="2133"/>
          </a:p>
          <a:p>
            <a:pPr>
              <a:buSzPct val="81081"/>
            </a:pPr>
            <a:r>
              <a:rPr lang="en-US" sz="2133" b="1">
                <a:solidFill>
                  <a:srgbClr val="002060"/>
                </a:solidFill>
              </a:rPr>
              <a:t>With Laudato Si the proposal to build an « us » for the « common home »</a:t>
            </a:r>
            <a:endParaRPr/>
          </a:p>
          <a:p>
            <a:pPr indent="-304792">
              <a:buSzPct val="81081"/>
              <a:buNone/>
            </a:pPr>
            <a:endParaRPr sz="2133"/>
          </a:p>
          <a:p>
            <a:pPr>
              <a:buSzPct val="81081"/>
              <a:buFont typeface="Noto Sans Symbols"/>
              <a:buChar char="⮚"/>
            </a:pPr>
            <a:r>
              <a:rPr lang="en-US" sz="2133" b="1">
                <a:solidFill>
                  <a:srgbClr val="002060"/>
                </a:solidFill>
              </a:rPr>
              <a:t>Recovering the primacy of the community sense</a:t>
            </a:r>
            <a:endParaRPr/>
          </a:p>
          <a:p>
            <a:pPr>
              <a:buSzPct val="81081"/>
            </a:pPr>
            <a:r>
              <a:rPr lang="en-US" sz="2133">
                <a:solidFill>
                  <a:srgbClr val="002060"/>
                </a:solidFill>
              </a:rPr>
              <a:t>Synodality and Laudato Si rooted in a relational anthropology </a:t>
            </a:r>
            <a:r>
              <a:rPr lang="en-US" sz="2133"/>
              <a:t>« the human family’s innate vocation to fraternity » FT26 « we need to think of ourselves more and more as a single family dwelling in the common home » FT17</a:t>
            </a:r>
            <a:endParaRPr/>
          </a:p>
          <a:p>
            <a:pPr>
              <a:buSzPct val="81081"/>
            </a:pPr>
            <a:r>
              <a:rPr lang="en-US" sz="2133"/>
              <a:t>EG and FT as a connector between LS and Synodality </a:t>
            </a:r>
            <a:endParaRPr/>
          </a:p>
          <a:p>
            <a:pPr indent="-304792">
              <a:buSzPct val="81081"/>
              <a:buNone/>
            </a:pPr>
            <a:endParaRPr sz="2133"/>
          </a:p>
          <a:p>
            <a:pPr>
              <a:buSzPct val="81081"/>
            </a:pPr>
            <a:r>
              <a:rPr lang="en-US" sz="2133"/>
              <a:t>QA 20 "Life is a community journey in which tasks and responsibilities are distributed and shared according to the common good".</a:t>
            </a:r>
            <a:endParaRPr/>
          </a:p>
          <a:p>
            <a:pPr indent="-304792">
              <a:buSzPct val="108108"/>
              <a:buNone/>
            </a:pPr>
            <a:endParaRPr/>
          </a:p>
        </p:txBody>
      </p:sp>
      <p:sp>
        <p:nvSpPr>
          <p:cNvPr id="261" name="Google Shape;261;p22"/>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ctr" anchorCtr="0">
            <a:noAutofit/>
          </a:bodyPr>
          <a:lstStyle/>
          <a:p>
            <a:pPr defTabSz="1219170"/>
            <a:fld id="{00000000-1234-1234-1234-123412341234}" type="slidenum">
              <a:rPr lang="en-US" kern="0"/>
              <a:pPr defTabSz="1219170"/>
              <a:t>24</a:t>
            </a:fld>
            <a:endParaRPr ker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3"/>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a:buSzPct val="111111"/>
            </a:pPr>
            <a:r>
              <a:rPr lang="en-US"/>
              <a:t>A dynamic and systemic vision</a:t>
            </a:r>
            <a:br>
              <a:rPr lang="en-US"/>
            </a:br>
            <a:r>
              <a:rPr lang="en-US"/>
              <a:t>An integral ecclesiology</a:t>
            </a:r>
            <a:endParaRPr/>
          </a:p>
        </p:txBody>
      </p:sp>
      <p:sp>
        <p:nvSpPr>
          <p:cNvPr id="268" name="Google Shape;268;p23"/>
          <p:cNvSpPr txBox="1">
            <a:spLocks noGrp="1"/>
          </p:cNvSpPr>
          <p:nvPr>
            <p:ph type="body" idx="1"/>
          </p:nvPr>
        </p:nvSpPr>
        <p:spPr>
          <a:xfrm>
            <a:off x="1156138" y="2035175"/>
            <a:ext cx="11035863" cy="4800600"/>
          </a:xfrm>
          <a:prstGeom prst="rect">
            <a:avLst/>
          </a:prstGeom>
          <a:noFill/>
          <a:ln>
            <a:noFill/>
          </a:ln>
        </p:spPr>
        <p:txBody>
          <a:bodyPr spcFirstLastPara="1" wrap="square" lIns="121900" tIns="121900" rIns="121900" bIns="121900" anchor="t" anchorCtr="0">
            <a:normAutofit/>
          </a:bodyPr>
          <a:lstStyle/>
          <a:p>
            <a:r>
              <a:rPr lang="en-US" sz="2133"/>
              <a:t>Relationship and community</a:t>
            </a:r>
            <a:endParaRPr/>
          </a:p>
          <a:p>
            <a:r>
              <a:rPr lang="en-US" sz="2133"/>
              <a:t>Listening and dialogue </a:t>
            </a:r>
            <a:endParaRPr/>
          </a:p>
          <a:p>
            <a:r>
              <a:rPr lang="en-US" sz="2133"/>
              <a:t>Participation and co-responsibility</a:t>
            </a:r>
            <a:endParaRPr/>
          </a:p>
          <a:p>
            <a:r>
              <a:rPr lang="en-US" sz="2133"/>
              <a:t>Reciprocity and circularity</a:t>
            </a:r>
            <a:endParaRPr/>
          </a:p>
          <a:p>
            <a:r>
              <a:rPr lang="en-US" sz="2133"/>
              <a:t>The enhancement of charisms</a:t>
            </a:r>
            <a:endParaRPr/>
          </a:p>
          <a:p>
            <a:pPr indent="-304792">
              <a:buNone/>
            </a:pPr>
            <a:endParaRPr/>
          </a:p>
          <a:p>
            <a:pPr>
              <a:buFont typeface="Noto Sans Symbols"/>
              <a:buChar char="🡪"/>
            </a:pPr>
            <a:r>
              <a:rPr lang="en-US" sz="3733" b="1"/>
              <a:t>"Synodality is the secret of links “</a:t>
            </a:r>
            <a:endParaRPr/>
          </a:p>
          <a:p>
            <a:pPr marL="812780" lvl="1" indent="0">
              <a:buNone/>
            </a:pPr>
            <a:r>
              <a:rPr lang="en-US"/>
              <a:t>	G. Costa, sj », special secretary at the synod on youth</a:t>
            </a:r>
            <a:endParaRPr/>
          </a:p>
          <a:p>
            <a:pPr>
              <a:buFont typeface="Noto Sans Symbols"/>
              <a:buChar char="🡪"/>
            </a:pPr>
            <a:r>
              <a:rPr lang="en-US" sz="3467"/>
              <a:t>Synodality is to get out of a competitive vision</a:t>
            </a:r>
            <a:endParaRPr/>
          </a:p>
          <a:p>
            <a:pPr>
              <a:buFont typeface="Noto Sans Symbols"/>
              <a:buChar char="🡪"/>
            </a:pPr>
            <a:r>
              <a:rPr lang="en-US" sz="3467"/>
              <a:t>Synodality is moving from "I" to "we”</a:t>
            </a:r>
            <a:endParaRPr sz="3467"/>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Ressources to go </a:t>
            </a:r>
            <a:r>
              <a:rPr lang="fr-FR" dirty="0" err="1"/>
              <a:t>further</a:t>
            </a:r>
            <a:endParaRPr lang="fr-FR" dirty="0"/>
          </a:p>
        </p:txBody>
      </p:sp>
      <p:sp>
        <p:nvSpPr>
          <p:cNvPr id="3" name="Espace réservé du contenu 2"/>
          <p:cNvSpPr>
            <a:spLocks noGrp="1"/>
          </p:cNvSpPr>
          <p:nvPr>
            <p:ph idx="1"/>
          </p:nvPr>
        </p:nvSpPr>
        <p:spPr/>
        <p:txBody>
          <a:bodyPr/>
          <a:lstStyle/>
          <a:p>
            <a:r>
              <a:rPr lang="en-US" dirty="0"/>
              <a:t>Official website of the synod with all the documents </a:t>
            </a:r>
            <a:r>
              <a:rPr lang="en-US" dirty="0">
                <a:hlinkClick r:id="rId2"/>
              </a:rPr>
              <a:t>https://www.synod.va/en.html</a:t>
            </a:r>
            <a:r>
              <a:rPr lang="en-US" dirty="0"/>
              <a:t> </a:t>
            </a:r>
          </a:p>
          <a:p>
            <a:r>
              <a:rPr lang="en-US" dirty="0"/>
              <a:t>Preparatory document of the synod </a:t>
            </a:r>
            <a:r>
              <a:rPr lang="en-US" dirty="0">
                <a:hlinkClick r:id="rId3"/>
              </a:rPr>
              <a:t>https://www.synod.va/en/news/preparatory-document.html</a:t>
            </a:r>
            <a:endParaRPr lang="en-US" dirty="0"/>
          </a:p>
          <a:p>
            <a:r>
              <a:rPr lang="en-US" dirty="0"/>
              <a:t>Handbook/</a:t>
            </a:r>
            <a:r>
              <a:rPr lang="en-US" dirty="0" err="1"/>
              <a:t>Vademecum</a:t>
            </a:r>
            <a:r>
              <a:rPr lang="en-US" dirty="0"/>
              <a:t> in </a:t>
            </a:r>
            <a:r>
              <a:rPr lang="en-US" dirty="0" err="1"/>
              <a:t>english</a:t>
            </a:r>
            <a:r>
              <a:rPr lang="en-US" dirty="0"/>
              <a:t> for the </a:t>
            </a:r>
            <a:r>
              <a:rPr lang="en-US" dirty="0" err="1"/>
              <a:t>synodal</a:t>
            </a:r>
            <a:r>
              <a:rPr lang="en-US" dirty="0"/>
              <a:t> consultation </a:t>
            </a:r>
            <a:r>
              <a:rPr lang="en-US" dirty="0">
                <a:hlinkClick r:id="rId4"/>
              </a:rPr>
              <a:t>https://www.synod.va/en/news/vademecum-for-the-synod-on-synodality.html</a:t>
            </a:r>
            <a:r>
              <a:rPr lang="en-US" dirty="0"/>
              <a:t>  </a:t>
            </a:r>
          </a:p>
          <a:p>
            <a:r>
              <a:rPr lang="en-US" dirty="0"/>
              <a:t>Synod prayer site (find or share a prayer) </a:t>
            </a:r>
            <a:r>
              <a:rPr lang="en-US" dirty="0">
                <a:hlinkClick r:id="rId5"/>
              </a:rPr>
              <a:t>https://www.prayforthesynod.va/en/</a:t>
            </a:r>
            <a:r>
              <a:rPr lang="en-US" dirty="0"/>
              <a:t> </a:t>
            </a:r>
          </a:p>
          <a:p>
            <a:r>
              <a:rPr lang="en-US" dirty="0"/>
              <a:t>Synod Resource Site (find or share resources) </a:t>
            </a:r>
            <a:r>
              <a:rPr lang="en-US" dirty="0">
                <a:hlinkClick r:id="rId6"/>
              </a:rPr>
              <a:t>https://www.synodresources.org/</a:t>
            </a:r>
            <a:r>
              <a:rPr lang="en-US" dirty="0"/>
              <a:t> </a:t>
            </a:r>
          </a:p>
          <a:p>
            <a:r>
              <a:rPr lang="en-US" dirty="0"/>
              <a:t>Subscribe to the synod newsletter </a:t>
            </a:r>
            <a:r>
              <a:rPr lang="en-US" dirty="0">
                <a:hlinkClick r:id="rId7"/>
              </a:rPr>
              <a:t>https://www.synod.va/en/documents/choose-your-mailing-list.html</a:t>
            </a:r>
            <a:r>
              <a:rPr lang="en-US" dirty="0"/>
              <a:t> </a:t>
            </a:r>
          </a:p>
          <a:p>
            <a:r>
              <a:rPr lang="en-US" dirty="0"/>
              <a:t>USCCB website for the synod </a:t>
            </a:r>
            <a:r>
              <a:rPr lang="en-US" dirty="0">
                <a:hlinkClick r:id="rId8"/>
              </a:rPr>
              <a:t>https://www.usccb.org/synod</a:t>
            </a:r>
            <a:endParaRPr lang="en-US" dirty="0"/>
          </a:p>
          <a:p>
            <a:r>
              <a:rPr lang="en-US" dirty="0"/>
              <a:t>Articles on the synod and </a:t>
            </a:r>
            <a:r>
              <a:rPr lang="en-US" dirty="0" err="1"/>
              <a:t>synodality</a:t>
            </a:r>
            <a:r>
              <a:rPr lang="en-US" dirty="0"/>
              <a:t> </a:t>
            </a:r>
            <a:r>
              <a:rPr lang="en-US" dirty="0">
                <a:hlinkClick r:id="rId9"/>
              </a:rPr>
              <a:t>https://bc.academia.edu/NathalieBecquart</a:t>
            </a:r>
            <a:endParaRPr lang="en-US" dirty="0"/>
          </a:p>
          <a:p>
            <a:endParaRPr lang="fr-FR" dirty="0"/>
          </a:p>
        </p:txBody>
      </p:sp>
      <p:sp>
        <p:nvSpPr>
          <p:cNvPr id="4" name="Espace réservé du numéro de diapositive 3"/>
          <p:cNvSpPr>
            <a:spLocks noGrp="1"/>
          </p:cNvSpPr>
          <p:nvPr>
            <p:ph type="sldNum" sz="quarter" idx="12"/>
          </p:nvPr>
        </p:nvSpPr>
        <p:spPr/>
        <p:txBody>
          <a:bodyPr/>
          <a:lstStyle/>
          <a:p>
            <a:pPr defTabSz="1219170">
              <a:defRPr/>
            </a:pPr>
            <a:fld id="{138CF5F5-5CC2-441F-9E72-6A21E5755F92}" type="slidenum">
              <a:rPr lang="fr-FR" altLang="en-US" kern="0"/>
              <a:pPr defTabSz="1219170">
                <a:defRPr/>
              </a:pPr>
              <a:t>26</a:t>
            </a:fld>
            <a:endParaRPr lang="fr-FR" altLang="en-US" kern="0"/>
          </a:p>
        </p:txBody>
      </p:sp>
    </p:spTree>
    <p:extLst>
      <p:ext uri="{BB962C8B-B14F-4D97-AF65-F5344CB8AC3E}">
        <p14:creationId xmlns:p14="http://schemas.microsoft.com/office/powerpoint/2010/main" val="1790442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5"/>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27</a:t>
            </a:fld>
            <a:endParaRPr ker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6"/>
          <p:cNvSpPr txBox="1">
            <a:spLocks noGrp="1"/>
          </p:cNvSpPr>
          <p:nvPr>
            <p:ph type="title"/>
          </p:nvPr>
        </p:nvSpPr>
        <p:spPr>
          <a:xfrm>
            <a:off x="432000" y="2868800"/>
            <a:ext cx="11272400" cy="1120400"/>
          </a:xfrm>
          <a:prstGeom prst="rect">
            <a:avLst/>
          </a:prstGeom>
          <a:noFill/>
          <a:ln>
            <a:noFill/>
          </a:ln>
        </p:spPr>
        <p:txBody>
          <a:bodyPr spcFirstLastPara="1" wrap="square" lIns="121900" tIns="121900" rIns="121900" bIns="121900" anchor="b" anchorCtr="0">
            <a:normAutofit fontScale="90000"/>
          </a:bodyPr>
          <a:lstStyle/>
          <a:p>
            <a:pPr>
              <a:buSzPct val="63492"/>
            </a:pPr>
            <a:r>
              <a:rPr lang="en-US">
                <a:solidFill>
                  <a:srgbClr val="DE8F32"/>
                </a:solidFill>
              </a:rPr>
              <a:t>Thank you!</a:t>
            </a:r>
            <a:endParaRPr>
              <a:solidFill>
                <a:srgbClr val="DE8F32"/>
              </a:solidFill>
            </a:endParaRPr>
          </a:p>
        </p:txBody>
      </p:sp>
      <p:pic>
        <p:nvPicPr>
          <p:cNvPr id="286" name="Google Shape;286;p26"/>
          <p:cNvPicPr preferRelativeResize="0"/>
          <p:nvPr/>
        </p:nvPicPr>
        <p:blipFill rotWithShape="1">
          <a:blip r:embed="rId3">
            <a:alphaModFix/>
          </a:blip>
          <a:srcRect l="-1217" t="-14983" r="-2075" b="28769"/>
          <a:stretch/>
        </p:blipFill>
        <p:spPr>
          <a:xfrm>
            <a:off x="2851801" y="3272634"/>
            <a:ext cx="8626633" cy="3711533"/>
          </a:xfrm>
          <a:prstGeom prst="rect">
            <a:avLst/>
          </a:prstGeom>
          <a:noFill/>
          <a:ln>
            <a:noFill/>
          </a:ln>
        </p:spPr>
      </p:pic>
      <p:pic>
        <p:nvPicPr>
          <p:cNvPr id="287" name="Google Shape;287;p26"/>
          <p:cNvPicPr preferRelativeResize="0"/>
          <p:nvPr/>
        </p:nvPicPr>
        <p:blipFill rotWithShape="1">
          <a:blip r:embed="rId4">
            <a:alphaModFix/>
          </a:blip>
          <a:srcRect l="45690" t="-32355" r="-12091" b="15505"/>
          <a:stretch/>
        </p:blipFill>
        <p:spPr>
          <a:xfrm>
            <a:off x="-104300" y="1091234"/>
            <a:ext cx="4948632" cy="4489265"/>
          </a:xfrm>
          <a:prstGeom prst="rect">
            <a:avLst/>
          </a:prstGeom>
          <a:noFill/>
          <a:ln>
            <a:noFill/>
          </a:ln>
        </p:spPr>
      </p:pic>
      <p:pic>
        <p:nvPicPr>
          <p:cNvPr id="288" name="Google Shape;288;p26"/>
          <p:cNvPicPr preferRelativeResize="0"/>
          <p:nvPr/>
        </p:nvPicPr>
        <p:blipFill rotWithShape="1">
          <a:blip r:embed="rId4">
            <a:alphaModFix/>
          </a:blip>
          <a:srcRect l="-1691" t="47943" r="9786" b="-64793"/>
          <a:stretch/>
        </p:blipFill>
        <p:spPr>
          <a:xfrm>
            <a:off x="5443133" y="-67766"/>
            <a:ext cx="6849499" cy="448926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0" y="112889"/>
            <a:ext cx="12112978" cy="6626578"/>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17731119-270A-984E-A729-85A78FB1E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7571" y="5554133"/>
            <a:ext cx="1095665" cy="883380"/>
          </a:xfrm>
          <a:prstGeom prst="rect">
            <a:avLst/>
          </a:prstGeom>
        </p:spPr>
      </p:pic>
      <p:sp>
        <p:nvSpPr>
          <p:cNvPr id="2" name="TextBox 1">
            <a:extLst>
              <a:ext uri="{FF2B5EF4-FFF2-40B4-BE49-F238E27FC236}">
                <a16:creationId xmlns:a16="http://schemas.microsoft.com/office/drawing/2014/main" id="{6D6EB6B6-842A-0448-90E0-A9789E7A5746}"/>
              </a:ext>
            </a:extLst>
          </p:cNvPr>
          <p:cNvSpPr txBox="1"/>
          <p:nvPr/>
        </p:nvSpPr>
        <p:spPr>
          <a:xfrm>
            <a:off x="1609948" y="519289"/>
            <a:ext cx="8863324" cy="923330"/>
          </a:xfrm>
          <a:prstGeom prst="rect">
            <a:avLst/>
          </a:prstGeom>
          <a:noFill/>
        </p:spPr>
        <p:txBody>
          <a:bodyPr wrap="none" rtlCol="0">
            <a:spAutoFit/>
          </a:bodyPr>
          <a:lstStyle/>
          <a:p>
            <a:pPr algn="ctr"/>
            <a:r>
              <a:rPr lang="en-US" b="1" dirty="0">
                <a:solidFill>
                  <a:prstClr val="white"/>
                </a:solidFill>
                <a:latin typeface="Century Schoolbook" panose="02040604050505020304" pitchFamily="18" charset="0"/>
              </a:rPr>
              <a:t>Together in the Journey: </a:t>
            </a:r>
            <a:br>
              <a:rPr lang="en-US" b="1" dirty="0">
                <a:solidFill>
                  <a:prstClr val="white"/>
                </a:solidFill>
                <a:latin typeface="Century Schoolbook" panose="02040604050505020304" pitchFamily="18" charset="0"/>
              </a:rPr>
            </a:br>
            <a:r>
              <a:rPr lang="en-US" b="1" dirty="0">
                <a:solidFill>
                  <a:prstClr val="white"/>
                </a:solidFill>
                <a:latin typeface="Century Schoolbook" panose="02040604050505020304" pitchFamily="18" charset="0"/>
              </a:rPr>
              <a:t>The Synod, the Laudato Si' Action Platform, and the Eucharistic Revival</a:t>
            </a:r>
          </a:p>
          <a:p>
            <a:endParaRPr lang="en-US" dirty="0"/>
          </a:p>
        </p:txBody>
      </p:sp>
      <p:pic>
        <p:nvPicPr>
          <p:cNvPr id="4" name="Picture 3" descr="A picture containing person&#10;&#10;Description automatically generated">
            <a:extLst>
              <a:ext uri="{FF2B5EF4-FFF2-40B4-BE49-F238E27FC236}">
                <a16:creationId xmlns:a16="http://schemas.microsoft.com/office/drawing/2014/main" id="{0FFCED24-26CE-0B41-AA2C-6A4626B3C26C}"/>
              </a:ext>
            </a:extLst>
          </p:cNvPr>
          <p:cNvPicPr>
            <a:picLocks noChangeAspect="1"/>
          </p:cNvPicPr>
          <p:nvPr/>
        </p:nvPicPr>
        <p:blipFill>
          <a:blip r:embed="rId3"/>
          <a:stretch>
            <a:fillRect/>
          </a:stretch>
        </p:blipFill>
        <p:spPr>
          <a:xfrm>
            <a:off x="2281238" y="1825496"/>
            <a:ext cx="3814762" cy="3576340"/>
          </a:xfrm>
          <a:prstGeom prst="rect">
            <a:avLst/>
          </a:prstGeom>
        </p:spPr>
      </p:pic>
      <p:sp>
        <p:nvSpPr>
          <p:cNvPr id="6" name="TextBox 5">
            <a:extLst>
              <a:ext uri="{FF2B5EF4-FFF2-40B4-BE49-F238E27FC236}">
                <a16:creationId xmlns:a16="http://schemas.microsoft.com/office/drawing/2014/main" id="{B6F63FB5-0E04-5E43-82FF-8A9EE57944F5}"/>
              </a:ext>
            </a:extLst>
          </p:cNvPr>
          <p:cNvSpPr txBox="1"/>
          <p:nvPr/>
        </p:nvSpPr>
        <p:spPr>
          <a:xfrm>
            <a:off x="6287029" y="3426178"/>
            <a:ext cx="3623733" cy="923330"/>
          </a:xfrm>
          <a:prstGeom prst="rect">
            <a:avLst/>
          </a:prstGeom>
          <a:noFill/>
        </p:spPr>
        <p:txBody>
          <a:bodyPr wrap="square" rtlCol="0">
            <a:spAutoFit/>
          </a:bodyPr>
          <a:lstStyle/>
          <a:p>
            <a:pPr algn="ctr"/>
            <a:r>
              <a:rPr lang="en-US" dirty="0">
                <a:solidFill>
                  <a:schemeClr val="bg1"/>
                </a:solidFill>
              </a:rPr>
              <a:t>Kerry Robinson</a:t>
            </a:r>
            <a:br>
              <a:rPr lang="en-US" dirty="0">
                <a:solidFill>
                  <a:schemeClr val="bg1"/>
                </a:solidFill>
              </a:rPr>
            </a:br>
            <a:r>
              <a:rPr lang="en-US" dirty="0">
                <a:solidFill>
                  <a:schemeClr val="bg1"/>
                </a:solidFill>
              </a:rPr>
              <a:t>Executive Partner</a:t>
            </a:r>
          </a:p>
          <a:p>
            <a:pPr algn="ctr"/>
            <a:r>
              <a:rPr lang="en-US" dirty="0">
                <a:solidFill>
                  <a:schemeClr val="bg1"/>
                </a:solidFill>
              </a:rPr>
              <a:t>Leadership Roundtable </a:t>
            </a:r>
          </a:p>
        </p:txBody>
      </p:sp>
    </p:spTree>
    <p:extLst>
      <p:ext uri="{BB962C8B-B14F-4D97-AF65-F5344CB8AC3E}">
        <p14:creationId xmlns:p14="http://schemas.microsoft.com/office/powerpoint/2010/main" val="2723663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228600" y="284473"/>
            <a:ext cx="11760200" cy="63068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6FC60A1-00FC-A74B-8358-BE7BA9BAE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713" y="5883607"/>
            <a:ext cx="2429881" cy="529531"/>
          </a:xfrm>
          <a:prstGeom prst="rect">
            <a:avLst/>
          </a:prstGeom>
        </p:spPr>
      </p:pic>
      <p:sp>
        <p:nvSpPr>
          <p:cNvPr id="10" name="TextBox 9">
            <a:extLst>
              <a:ext uri="{FF2B5EF4-FFF2-40B4-BE49-F238E27FC236}">
                <a16:creationId xmlns:a16="http://schemas.microsoft.com/office/drawing/2014/main" id="{9E94EC90-32D4-6E47-AD71-3AD629448468}"/>
              </a:ext>
            </a:extLst>
          </p:cNvPr>
          <p:cNvSpPr txBox="1"/>
          <p:nvPr/>
        </p:nvSpPr>
        <p:spPr>
          <a:xfrm>
            <a:off x="746072" y="418889"/>
            <a:ext cx="10699856" cy="646331"/>
          </a:xfrm>
          <a:prstGeom prst="rect">
            <a:avLst/>
          </a:prstGeom>
          <a:noFill/>
        </p:spPr>
        <p:txBody>
          <a:bodyPr wrap="square" rtlCol="0">
            <a:spAutoFit/>
          </a:bodyPr>
          <a:lstStyle/>
          <a:p>
            <a:pPr algn="ctr"/>
            <a:r>
              <a:rPr lang="en-US" b="1" dirty="0">
                <a:solidFill>
                  <a:prstClr val="white"/>
                </a:solidFill>
                <a:latin typeface="Century Schoolbook" panose="02040604050505020304" pitchFamily="18" charset="0"/>
              </a:rPr>
              <a:t>Together in the Journey: </a:t>
            </a:r>
            <a:br>
              <a:rPr lang="en-US" b="1" dirty="0">
                <a:solidFill>
                  <a:prstClr val="white"/>
                </a:solidFill>
                <a:latin typeface="Century Schoolbook" panose="02040604050505020304" pitchFamily="18" charset="0"/>
              </a:rPr>
            </a:br>
            <a:r>
              <a:rPr lang="en-US" b="1" dirty="0">
                <a:solidFill>
                  <a:prstClr val="white"/>
                </a:solidFill>
                <a:latin typeface="Century Schoolbook" panose="02040604050505020304" pitchFamily="18" charset="0"/>
              </a:rPr>
              <a:t>The Synod, the Laudato Si' Action Platform, and the Eucharistic Revival</a:t>
            </a:r>
          </a:p>
        </p:txBody>
      </p:sp>
      <p:sp>
        <p:nvSpPr>
          <p:cNvPr id="18" name="TextBox 17">
            <a:extLst>
              <a:ext uri="{FF2B5EF4-FFF2-40B4-BE49-F238E27FC236}">
                <a16:creationId xmlns:a16="http://schemas.microsoft.com/office/drawing/2014/main" id="{B257043B-E854-3443-9BA1-C76B17FEA4A5}"/>
              </a:ext>
            </a:extLst>
          </p:cNvPr>
          <p:cNvSpPr txBox="1"/>
          <p:nvPr/>
        </p:nvSpPr>
        <p:spPr>
          <a:xfrm>
            <a:off x="672850" y="2238859"/>
            <a:ext cx="10608733" cy="3139321"/>
          </a:xfrm>
          <a:prstGeom prst="rect">
            <a:avLst/>
          </a:prstGeom>
          <a:noFill/>
        </p:spPr>
        <p:txBody>
          <a:bodyPr wrap="square" rtlCol="0">
            <a:spAutoFit/>
          </a:bodyPr>
          <a:lstStyle/>
          <a:p>
            <a:r>
              <a:rPr lang="en-US" dirty="0">
                <a:solidFill>
                  <a:schemeClr val="bg1"/>
                </a:solidFill>
              </a:rPr>
              <a:t>We stand before You, Holy Spirit, as we gather  together in Your name.</a:t>
            </a:r>
          </a:p>
          <a:p>
            <a:r>
              <a:rPr lang="en-US" dirty="0">
                <a:solidFill>
                  <a:schemeClr val="bg1"/>
                </a:solidFill>
              </a:rPr>
              <a:t>With You alone to guide us, make Yourself at home in our hearts;</a:t>
            </a:r>
          </a:p>
          <a:p>
            <a:r>
              <a:rPr lang="en-US" dirty="0">
                <a:solidFill>
                  <a:schemeClr val="bg1"/>
                </a:solidFill>
              </a:rPr>
              <a:t>Teach us the way we must go and how we are to pursue it.</a:t>
            </a:r>
          </a:p>
          <a:p>
            <a:r>
              <a:rPr lang="en-US" dirty="0">
                <a:solidFill>
                  <a:schemeClr val="bg1"/>
                </a:solidFill>
              </a:rPr>
              <a:t>We are weak and sinful; do not let us promote disorder.</a:t>
            </a:r>
          </a:p>
          <a:p>
            <a:r>
              <a:rPr lang="en-US" dirty="0">
                <a:solidFill>
                  <a:schemeClr val="bg1"/>
                </a:solidFill>
              </a:rPr>
              <a:t>Do not let ignorance lead us down the wrong path nor partiality influence our actions.</a:t>
            </a:r>
          </a:p>
          <a:p>
            <a:r>
              <a:rPr lang="en-US" dirty="0">
                <a:solidFill>
                  <a:schemeClr val="bg1"/>
                </a:solidFill>
              </a:rPr>
              <a:t>Let us find in You our unity so that we may journey together to eternal life and not stray from the way of truth and what is right.</a:t>
            </a:r>
          </a:p>
          <a:p>
            <a:r>
              <a:rPr lang="en-US" dirty="0">
                <a:solidFill>
                  <a:schemeClr val="bg1"/>
                </a:solidFill>
              </a:rPr>
              <a:t>All this we ask of You, who are at work in every place and time, in the communion of the Father and the Son, forever and ever.</a:t>
            </a:r>
          </a:p>
          <a:p>
            <a:r>
              <a:rPr lang="en-US" dirty="0">
                <a:solidFill>
                  <a:schemeClr val="bg1"/>
                </a:solidFill>
              </a:rPr>
              <a:t>Amen.</a:t>
            </a:r>
          </a:p>
          <a:p>
            <a:endParaRPr lang="en-US" dirty="0"/>
          </a:p>
        </p:txBody>
      </p:sp>
      <p:sp>
        <p:nvSpPr>
          <p:cNvPr id="21" name="TextBox 20">
            <a:extLst>
              <a:ext uri="{FF2B5EF4-FFF2-40B4-BE49-F238E27FC236}">
                <a16:creationId xmlns:a16="http://schemas.microsoft.com/office/drawing/2014/main" id="{650B3AE6-E4AD-4047-81CC-3FD932D181AA}"/>
              </a:ext>
            </a:extLst>
          </p:cNvPr>
          <p:cNvSpPr txBox="1"/>
          <p:nvPr/>
        </p:nvSpPr>
        <p:spPr>
          <a:xfrm>
            <a:off x="627289" y="1548766"/>
            <a:ext cx="4134080" cy="369332"/>
          </a:xfrm>
          <a:prstGeom prst="rect">
            <a:avLst/>
          </a:prstGeom>
          <a:noFill/>
        </p:spPr>
        <p:txBody>
          <a:bodyPr wrap="none" rtlCol="0">
            <a:spAutoFit/>
          </a:bodyPr>
          <a:lstStyle/>
          <a:p>
            <a:r>
              <a:rPr lang="en-US" dirty="0">
                <a:solidFill>
                  <a:schemeClr val="bg1"/>
                </a:solidFill>
              </a:rPr>
              <a:t>Prayer for the Synod on </a:t>
            </a:r>
            <a:r>
              <a:rPr lang="en-US" dirty="0" err="1">
                <a:solidFill>
                  <a:schemeClr val="bg1"/>
                </a:solidFill>
              </a:rPr>
              <a:t>Synodality</a:t>
            </a:r>
            <a:r>
              <a:rPr lang="en-US" dirty="0">
                <a:solidFill>
                  <a:schemeClr val="bg1"/>
                </a:solidFill>
              </a:rPr>
              <a:t>, USCCB</a:t>
            </a:r>
          </a:p>
        </p:txBody>
      </p:sp>
    </p:spTree>
    <p:extLst>
      <p:ext uri="{BB962C8B-B14F-4D97-AF65-F5344CB8AC3E}">
        <p14:creationId xmlns:p14="http://schemas.microsoft.com/office/powerpoint/2010/main" val="1933404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0" y="112889"/>
            <a:ext cx="12112978" cy="6626578"/>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17731119-270A-984E-A729-85A78FB1E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3838" y="6064429"/>
            <a:ext cx="647451" cy="632711"/>
          </a:xfrm>
          <a:prstGeom prst="rect">
            <a:avLst/>
          </a:prstGeom>
        </p:spPr>
      </p:pic>
      <p:sp>
        <p:nvSpPr>
          <p:cNvPr id="2" name="TextBox 1">
            <a:extLst>
              <a:ext uri="{FF2B5EF4-FFF2-40B4-BE49-F238E27FC236}">
                <a16:creationId xmlns:a16="http://schemas.microsoft.com/office/drawing/2014/main" id="{6D6EB6B6-842A-0448-90E0-A9789E7A5746}"/>
              </a:ext>
            </a:extLst>
          </p:cNvPr>
          <p:cNvSpPr txBox="1"/>
          <p:nvPr/>
        </p:nvSpPr>
        <p:spPr>
          <a:xfrm>
            <a:off x="1609948" y="519289"/>
            <a:ext cx="8863324" cy="923330"/>
          </a:xfrm>
          <a:prstGeom prst="rect">
            <a:avLst/>
          </a:prstGeom>
          <a:noFill/>
        </p:spPr>
        <p:txBody>
          <a:bodyPr wrap="none" rtlCol="0">
            <a:spAutoFit/>
          </a:bodyPr>
          <a:lstStyle/>
          <a:p>
            <a:pPr algn="ctr"/>
            <a:r>
              <a:rPr lang="en-US" b="1" dirty="0">
                <a:solidFill>
                  <a:prstClr val="white"/>
                </a:solidFill>
                <a:latin typeface="Century Schoolbook" panose="02040604050505020304" pitchFamily="18" charset="0"/>
              </a:rPr>
              <a:t>Together in the Journey: </a:t>
            </a:r>
            <a:br>
              <a:rPr lang="en-US" b="1" dirty="0">
                <a:solidFill>
                  <a:prstClr val="white"/>
                </a:solidFill>
                <a:latin typeface="Century Schoolbook" panose="02040604050505020304" pitchFamily="18" charset="0"/>
              </a:rPr>
            </a:br>
            <a:r>
              <a:rPr lang="en-US" b="1" dirty="0">
                <a:solidFill>
                  <a:prstClr val="white"/>
                </a:solidFill>
                <a:latin typeface="Century Schoolbook" panose="02040604050505020304" pitchFamily="18" charset="0"/>
              </a:rPr>
              <a:t>The Synod, the Laudato Si' Action Platform, and the Eucharistic Revival</a:t>
            </a:r>
          </a:p>
          <a:p>
            <a:endParaRPr lang="en-US" dirty="0"/>
          </a:p>
        </p:txBody>
      </p:sp>
      <p:pic>
        <p:nvPicPr>
          <p:cNvPr id="4" name="Picture 3" descr="A person wearing glasses&#10;&#10;Description automatically generated with medium confidence">
            <a:extLst>
              <a:ext uri="{FF2B5EF4-FFF2-40B4-BE49-F238E27FC236}">
                <a16:creationId xmlns:a16="http://schemas.microsoft.com/office/drawing/2014/main" id="{CE644924-F6ED-8845-9CA2-2B437F7EC831}"/>
              </a:ext>
            </a:extLst>
          </p:cNvPr>
          <p:cNvPicPr>
            <a:picLocks noChangeAspect="1"/>
          </p:cNvPicPr>
          <p:nvPr/>
        </p:nvPicPr>
        <p:blipFill>
          <a:blip r:embed="rId3"/>
          <a:stretch>
            <a:fillRect/>
          </a:stretch>
        </p:blipFill>
        <p:spPr>
          <a:xfrm>
            <a:off x="455114" y="2086233"/>
            <a:ext cx="2466872" cy="3054866"/>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4D03E710-68AF-614B-A1A7-46C1D8AF1689}"/>
              </a:ext>
            </a:extLst>
          </p:cNvPr>
          <p:cNvPicPr>
            <a:picLocks noChangeAspect="1"/>
          </p:cNvPicPr>
          <p:nvPr/>
        </p:nvPicPr>
        <p:blipFill>
          <a:blip r:embed="rId4"/>
          <a:stretch>
            <a:fillRect/>
          </a:stretch>
        </p:blipFill>
        <p:spPr>
          <a:xfrm>
            <a:off x="4109685" y="1979551"/>
            <a:ext cx="2466872" cy="3161548"/>
          </a:xfrm>
          <a:prstGeom prst="rect">
            <a:avLst/>
          </a:prstGeom>
        </p:spPr>
      </p:pic>
      <p:pic>
        <p:nvPicPr>
          <p:cNvPr id="10" name="Picture 9" descr="A picture containing wall, person, person, indoor&#10;&#10;Description automatically generated">
            <a:extLst>
              <a:ext uri="{FF2B5EF4-FFF2-40B4-BE49-F238E27FC236}">
                <a16:creationId xmlns:a16="http://schemas.microsoft.com/office/drawing/2014/main" id="{BCDD8E5E-51D0-AF42-A74A-B3434D5248A0}"/>
              </a:ext>
            </a:extLst>
          </p:cNvPr>
          <p:cNvPicPr>
            <a:picLocks noChangeAspect="1"/>
          </p:cNvPicPr>
          <p:nvPr/>
        </p:nvPicPr>
        <p:blipFill>
          <a:blip r:embed="rId5"/>
          <a:stretch>
            <a:fillRect/>
          </a:stretch>
        </p:blipFill>
        <p:spPr>
          <a:xfrm>
            <a:off x="7764256" y="1991499"/>
            <a:ext cx="2429091" cy="3244334"/>
          </a:xfrm>
          <a:prstGeom prst="rect">
            <a:avLst/>
          </a:prstGeom>
        </p:spPr>
      </p:pic>
      <p:sp>
        <p:nvSpPr>
          <p:cNvPr id="11" name="TextBox 10">
            <a:extLst>
              <a:ext uri="{FF2B5EF4-FFF2-40B4-BE49-F238E27FC236}">
                <a16:creationId xmlns:a16="http://schemas.microsoft.com/office/drawing/2014/main" id="{5BB98116-CD95-6247-9174-6D9FB5D59B64}"/>
              </a:ext>
            </a:extLst>
          </p:cNvPr>
          <p:cNvSpPr txBox="1"/>
          <p:nvPr/>
        </p:nvSpPr>
        <p:spPr>
          <a:xfrm>
            <a:off x="412905" y="5229199"/>
            <a:ext cx="2551289" cy="923330"/>
          </a:xfrm>
          <a:prstGeom prst="rect">
            <a:avLst/>
          </a:prstGeom>
          <a:noFill/>
        </p:spPr>
        <p:txBody>
          <a:bodyPr wrap="square" rtlCol="0">
            <a:spAutoFit/>
          </a:bodyPr>
          <a:lstStyle/>
          <a:p>
            <a:pPr algn="ctr"/>
            <a:r>
              <a:rPr lang="en-US" dirty="0">
                <a:solidFill>
                  <a:schemeClr val="bg1"/>
                </a:solidFill>
              </a:rPr>
              <a:t>Kent Ferris OFS</a:t>
            </a:r>
          </a:p>
          <a:p>
            <a:pPr algn="ctr"/>
            <a:r>
              <a:rPr lang="en-US" dirty="0">
                <a:solidFill>
                  <a:schemeClr val="bg1"/>
                </a:solidFill>
              </a:rPr>
              <a:t> Director of Social Action Diocese of Davenport</a:t>
            </a:r>
          </a:p>
        </p:txBody>
      </p:sp>
      <p:sp>
        <p:nvSpPr>
          <p:cNvPr id="12" name="TextBox 11">
            <a:extLst>
              <a:ext uri="{FF2B5EF4-FFF2-40B4-BE49-F238E27FC236}">
                <a16:creationId xmlns:a16="http://schemas.microsoft.com/office/drawing/2014/main" id="{DB9AF078-49A2-924D-9AD4-61DDE866CC1B}"/>
              </a:ext>
            </a:extLst>
          </p:cNvPr>
          <p:cNvSpPr txBox="1"/>
          <p:nvPr/>
        </p:nvSpPr>
        <p:spPr>
          <a:xfrm>
            <a:off x="3982987" y="5141099"/>
            <a:ext cx="2891946" cy="923330"/>
          </a:xfrm>
          <a:prstGeom prst="rect">
            <a:avLst/>
          </a:prstGeom>
          <a:noFill/>
        </p:spPr>
        <p:txBody>
          <a:bodyPr wrap="square" rtlCol="0">
            <a:spAutoFit/>
          </a:bodyPr>
          <a:lstStyle/>
          <a:p>
            <a:pPr algn="ctr"/>
            <a:r>
              <a:rPr lang="en-US" dirty="0">
                <a:solidFill>
                  <a:schemeClr val="bg1"/>
                </a:solidFill>
              </a:rPr>
              <a:t>Patrick </a:t>
            </a:r>
            <a:r>
              <a:rPr lang="en-US" dirty="0" err="1">
                <a:solidFill>
                  <a:schemeClr val="bg1"/>
                </a:solidFill>
              </a:rPr>
              <a:t>Schmadeke</a:t>
            </a:r>
            <a:endParaRPr lang="en-US" dirty="0">
              <a:solidFill>
                <a:schemeClr val="bg1"/>
              </a:solidFill>
            </a:endParaRPr>
          </a:p>
          <a:p>
            <a:pPr algn="ctr"/>
            <a:r>
              <a:rPr lang="en-US" dirty="0">
                <a:solidFill>
                  <a:schemeClr val="bg1"/>
                </a:solidFill>
              </a:rPr>
              <a:t> Director of Evangelization Diocese of Davenport</a:t>
            </a:r>
          </a:p>
        </p:txBody>
      </p:sp>
      <p:sp>
        <p:nvSpPr>
          <p:cNvPr id="13" name="TextBox 12">
            <a:extLst>
              <a:ext uri="{FF2B5EF4-FFF2-40B4-BE49-F238E27FC236}">
                <a16:creationId xmlns:a16="http://schemas.microsoft.com/office/drawing/2014/main" id="{86EBA1D9-D4D5-5540-98A3-75EF1F322FF9}"/>
              </a:ext>
            </a:extLst>
          </p:cNvPr>
          <p:cNvSpPr txBox="1"/>
          <p:nvPr/>
        </p:nvSpPr>
        <p:spPr>
          <a:xfrm>
            <a:off x="7469224" y="5138382"/>
            <a:ext cx="3085887" cy="1200329"/>
          </a:xfrm>
          <a:prstGeom prst="rect">
            <a:avLst/>
          </a:prstGeom>
          <a:noFill/>
        </p:spPr>
        <p:txBody>
          <a:bodyPr wrap="square" rtlCol="0">
            <a:spAutoFit/>
          </a:bodyPr>
          <a:lstStyle/>
          <a:p>
            <a:pPr algn="ctr"/>
            <a:r>
              <a:rPr lang="en-US" dirty="0">
                <a:solidFill>
                  <a:schemeClr val="bg1"/>
                </a:solidFill>
              </a:rPr>
              <a:t>Deacon Francis L. </a:t>
            </a:r>
            <a:r>
              <a:rPr lang="en-US" dirty="0" err="1">
                <a:solidFill>
                  <a:schemeClr val="bg1"/>
                </a:solidFill>
              </a:rPr>
              <a:t>Agnoli</a:t>
            </a:r>
            <a:r>
              <a:rPr lang="en-US" dirty="0">
                <a:solidFill>
                  <a:schemeClr val="bg1"/>
                </a:solidFill>
              </a:rPr>
              <a:t>, OFS Director of Liturgy &amp; Director of Deacon Formation</a:t>
            </a:r>
            <a:br>
              <a:rPr lang="en-US" dirty="0">
                <a:solidFill>
                  <a:schemeClr val="bg1"/>
                </a:solidFill>
              </a:rPr>
            </a:br>
            <a:r>
              <a:rPr lang="en-US" dirty="0">
                <a:solidFill>
                  <a:schemeClr val="bg1"/>
                </a:solidFill>
              </a:rPr>
              <a:t>Diocese of Davenport</a:t>
            </a:r>
          </a:p>
        </p:txBody>
      </p:sp>
    </p:spTree>
    <p:extLst>
      <p:ext uri="{BB962C8B-B14F-4D97-AF65-F5344CB8AC3E}">
        <p14:creationId xmlns:p14="http://schemas.microsoft.com/office/powerpoint/2010/main" val="1256207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9543" y="5026073"/>
            <a:ext cx="6472913" cy="1085417"/>
          </a:xfrm>
        </p:spPr>
        <p:txBody>
          <a:bodyPr anchor="ctr">
            <a:normAutofit fontScale="92500" lnSpcReduction="10000"/>
          </a:bodyPr>
          <a:lstStyle/>
          <a:p>
            <a:r>
              <a:rPr lang="en-US" sz="3200" dirty="0"/>
              <a:t>Catholic Climate Covenant</a:t>
            </a:r>
          </a:p>
          <a:p>
            <a:r>
              <a:rPr lang="en-US" sz="3200" dirty="0"/>
              <a:t>February 10, 2022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99" y="3608798"/>
            <a:ext cx="3692974" cy="3249202"/>
          </a:xfrm>
          <a:prstGeom prst="rect">
            <a:avLst/>
          </a:prstGeom>
        </p:spPr>
      </p:pic>
      <p:sp>
        <p:nvSpPr>
          <p:cNvPr id="8" name="Title 1"/>
          <p:cNvSpPr txBox="1">
            <a:spLocks/>
          </p:cNvSpPr>
          <p:nvPr/>
        </p:nvSpPr>
        <p:spPr>
          <a:xfrm>
            <a:off x="0" y="1442864"/>
            <a:ext cx="12192000" cy="1547953"/>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solidFill>
                    <a:srgbClr val="000000">
                      <a:lumMod val="75000"/>
                      <a:lumOff val="25000"/>
                      <a:alpha val="10000"/>
                    </a:srgbClr>
                  </a:solidFill>
                </a:ln>
                <a:solidFill>
                  <a:srgbClr val="CCDDEA"/>
                </a:solidFill>
                <a:effectLst/>
                <a:uLnTx/>
                <a:uFillTx/>
                <a:latin typeface="Calisto MT" panose="02040603050505030304"/>
                <a:ea typeface="+mj-ea"/>
              </a:rPr>
              <a:t>Diocese of Davenport</a:t>
            </a:r>
            <a:endParaRPr kumimoji="0" lang="en-US" sz="5400" b="0" i="0" u="none" strike="noStrike" kern="1200" cap="none" spc="0" normalizeH="0" baseline="0" noProof="0" dirty="0">
              <a:ln>
                <a:solidFill>
                  <a:srgbClr val="000000">
                    <a:lumMod val="75000"/>
                    <a:lumOff val="25000"/>
                    <a:alpha val="10000"/>
                  </a:srgbClr>
                </a:solidFill>
              </a:ln>
              <a:solidFill>
                <a:srgbClr val="CCDDEA"/>
              </a:solidFill>
              <a:effectLst>
                <a:outerShdw blurRad="9525" dist="25400" dir="14640000" algn="tl" rotWithShape="0">
                  <a:srgbClr val="000000">
                    <a:alpha val="30000"/>
                  </a:srgbClr>
                </a:outerShdw>
              </a:effectLst>
              <a:uLnTx/>
              <a:uFillTx/>
              <a:latin typeface="Calisto MT" panose="02040603050505030304"/>
              <a:ea typeface="+mj-ea"/>
            </a:endParaRPr>
          </a:p>
        </p:txBody>
      </p:sp>
      <p:sp>
        <p:nvSpPr>
          <p:cNvPr id="10" name="Title 1"/>
          <p:cNvSpPr>
            <a:spLocks noGrp="1"/>
          </p:cNvSpPr>
          <p:nvPr>
            <p:ph type="ctrTitle"/>
          </p:nvPr>
        </p:nvSpPr>
        <p:spPr>
          <a:xfrm>
            <a:off x="1788693" y="2693221"/>
            <a:ext cx="8614611" cy="1521902"/>
          </a:xfrm>
        </p:spPr>
        <p:txBody>
          <a:bodyPr anchor="ctr">
            <a:noAutofit/>
          </a:bodyPr>
          <a:lstStyle/>
          <a:p>
            <a:r>
              <a:rPr lang="en-US" sz="3600" dirty="0">
                <a:effectLst/>
              </a:rPr>
              <a:t>Together in the Journey: The Synod, the </a:t>
            </a:r>
            <a:r>
              <a:rPr lang="en-US" sz="3600" dirty="0" err="1">
                <a:effectLst/>
              </a:rPr>
              <a:t>Laudato</a:t>
            </a:r>
            <a:r>
              <a:rPr lang="en-US" sz="3600" dirty="0">
                <a:effectLst/>
              </a:rPr>
              <a:t> Si' Action Platform and the Eucharistic Revival </a:t>
            </a:r>
            <a:endParaRPr lang="en-US" sz="3600" dirty="0"/>
          </a:p>
        </p:txBody>
      </p:sp>
      <p:pic>
        <p:nvPicPr>
          <p:cNvPr id="11" name="Picture 4" descr="National Eucharistic Reviv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52" y="101751"/>
            <a:ext cx="4385304" cy="15988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2109" y="3786761"/>
            <a:ext cx="4928460" cy="277225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5044" y="-215954"/>
            <a:ext cx="5843508" cy="2253094"/>
          </a:xfrm>
          <a:prstGeom prst="rect">
            <a:avLst/>
          </a:prstGeom>
        </p:spPr>
      </p:pic>
    </p:spTree>
    <p:extLst>
      <p:ext uri="{BB962C8B-B14F-4D97-AF65-F5344CB8AC3E}">
        <p14:creationId xmlns:p14="http://schemas.microsoft.com/office/powerpoint/2010/main" val="3199412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099440"/>
            <a:ext cx="9440034" cy="1828801"/>
          </a:xfrm>
        </p:spPr>
        <p:txBody>
          <a:bodyPr anchor="ctr">
            <a:normAutofit/>
          </a:bodyPr>
          <a:lstStyle/>
          <a:p>
            <a:r>
              <a:rPr lang="en-US" sz="6000" dirty="0"/>
              <a:t>Backstory</a:t>
            </a:r>
          </a:p>
        </p:txBody>
      </p:sp>
      <p:sp>
        <p:nvSpPr>
          <p:cNvPr id="3" name="Subtitle 2"/>
          <p:cNvSpPr>
            <a:spLocks noGrp="1"/>
          </p:cNvSpPr>
          <p:nvPr>
            <p:ph type="subTitle" idx="1"/>
          </p:nvPr>
        </p:nvSpPr>
        <p:spPr>
          <a:xfrm>
            <a:off x="1370693" y="2740174"/>
            <a:ext cx="9440034" cy="1049867"/>
          </a:xfrm>
        </p:spPr>
        <p:txBody>
          <a:bodyPr anchor="ctr">
            <a:normAutofit/>
          </a:bodyPr>
          <a:lstStyle/>
          <a:p>
            <a:r>
              <a:rPr lang="en-US" sz="3500" dirty="0"/>
              <a:t>Deacon Frank Agnoli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770" y="3895241"/>
            <a:ext cx="4928460" cy="2772259"/>
          </a:xfrm>
          <a:prstGeom prst="rect">
            <a:avLst/>
          </a:prstGeom>
        </p:spPr>
      </p:pic>
    </p:spTree>
    <p:extLst>
      <p:ext uri="{BB962C8B-B14F-4D97-AF65-F5344CB8AC3E}">
        <p14:creationId xmlns:p14="http://schemas.microsoft.com/office/powerpoint/2010/main" val="384432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230"/>
            <a:ext cx="12192000" cy="6713540"/>
          </a:xfrm>
          <a:prstGeom prst="rect">
            <a:avLst/>
          </a:prstGeom>
        </p:spPr>
      </p:pic>
      <p:sp>
        <p:nvSpPr>
          <p:cNvPr id="3" name="TextBox 2"/>
          <p:cNvSpPr txBox="1"/>
          <p:nvPr/>
        </p:nvSpPr>
        <p:spPr>
          <a:xfrm>
            <a:off x="70338" y="6029011"/>
            <a:ext cx="480311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sto MT" panose="02040603050505030304"/>
                <a:ea typeface="+mn-ea"/>
                <a:cs typeface="+mn-cs"/>
              </a:rPr>
              <a:t>Image source: </a:t>
            </a:r>
            <a:r>
              <a:rPr kumimoji="0" lang="en-US" sz="1200" b="1" i="0" u="none" strike="noStrike" kern="1200" cap="none" spc="0" normalizeH="0" baseline="0" noProof="0" dirty="0">
                <a:ln>
                  <a:noFill/>
                </a:ln>
                <a:solidFill>
                  <a:prstClr val="white"/>
                </a:solidFill>
                <a:effectLst/>
                <a:uLnTx/>
                <a:uFillTx/>
                <a:latin typeface="Calisto MT" panose="02040603050505030304"/>
                <a:ea typeface="+mn-ea"/>
                <a:cs typeface="+mn-cs"/>
                <a:hlinkClick r:id="rId4"/>
              </a:rPr>
              <a:t>https://www.arcgis.com/apps/Media/index.html?appid=8d8afe7a04db4a14ad48c1a841012cfd</a:t>
            </a:r>
            <a:r>
              <a:rPr kumimoji="0" lang="en-US" sz="1200" b="1" i="0" u="none" strike="noStrike" kern="1200" cap="none" spc="0" normalizeH="0" baseline="0" noProof="0" dirty="0">
                <a:ln>
                  <a:noFill/>
                </a:ln>
                <a:solidFill>
                  <a:prstClr val="white"/>
                </a:solidFill>
                <a:effectLst/>
                <a:uLnTx/>
                <a:uFillTx/>
                <a:latin typeface="Calisto MT" panose="02040603050505030304"/>
                <a:ea typeface="+mn-ea"/>
                <a:cs typeface="+mn-cs"/>
              </a:rPr>
              <a:t> </a:t>
            </a:r>
          </a:p>
        </p:txBody>
      </p:sp>
      <p:cxnSp>
        <p:nvCxnSpPr>
          <p:cNvPr id="5" name="Straight Arrow Connector 4"/>
          <p:cNvCxnSpPr/>
          <p:nvPr/>
        </p:nvCxnSpPr>
        <p:spPr>
          <a:xfrm flipH="1" flipV="1">
            <a:off x="6821424" y="2542032"/>
            <a:ext cx="3017520" cy="2286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7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8343" y="0"/>
            <a:ext cx="10315314" cy="6867024"/>
          </a:xfrm>
          <a:prstGeom prst="rect">
            <a:avLst/>
          </a:prstGeom>
        </p:spPr>
      </p:pic>
      <p:sp>
        <p:nvSpPr>
          <p:cNvPr id="3" name="Rectangle 2"/>
          <p:cNvSpPr/>
          <p:nvPr/>
        </p:nvSpPr>
        <p:spPr>
          <a:xfrm>
            <a:off x="8447840" y="4117583"/>
            <a:ext cx="3742764" cy="2746906"/>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Total population: 775,422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Catholic population: 85,648 (11%)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Parishes: 74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Elementary Schools: 13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High Schools: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Catholic Universities: 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sto MT" panose="0204060305050503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Chancery Staff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&gt;Ministry-Related: 12FT/8PT/4V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&gt;Finance/Support: 23FT/2PT/3V </a:t>
            </a:r>
          </a:p>
        </p:txBody>
      </p:sp>
    </p:spTree>
    <p:extLst>
      <p:ext uri="{BB962C8B-B14F-4D97-AF65-F5344CB8AC3E}">
        <p14:creationId xmlns:p14="http://schemas.microsoft.com/office/powerpoint/2010/main" val="2701162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718" y="433137"/>
            <a:ext cx="10353762" cy="970450"/>
          </a:xfrm>
        </p:spPr>
        <p:txBody>
          <a:bodyPr/>
          <a:lstStyle/>
          <a:p>
            <a:r>
              <a:rPr lang="en-US" dirty="0"/>
              <a:t>“We’re doing </a:t>
            </a:r>
            <a:r>
              <a:rPr lang="en-US" i="1" dirty="0"/>
              <a:t>what</a:t>
            </a:r>
            <a:r>
              <a:rPr lang="en-US" dirty="0"/>
              <a:t>… by </a:t>
            </a:r>
            <a:r>
              <a:rPr lang="en-US" i="1" dirty="0"/>
              <a:t>when??</a:t>
            </a:r>
            <a:r>
              <a:rPr lang="en-US" dirty="0"/>
              <a:t>”</a:t>
            </a:r>
          </a:p>
        </p:txBody>
      </p:sp>
      <p:graphicFrame>
        <p:nvGraphicFramePr>
          <p:cNvPr id="8" name="Table 7"/>
          <p:cNvGraphicFramePr>
            <a:graphicFrameLocks noGrp="1"/>
          </p:cNvGraphicFramePr>
          <p:nvPr/>
        </p:nvGraphicFramePr>
        <p:xfrm>
          <a:off x="465228" y="1235238"/>
          <a:ext cx="11180742" cy="5495476"/>
        </p:xfrm>
        <a:graphic>
          <a:graphicData uri="http://schemas.openxmlformats.org/drawingml/2006/table">
            <a:tbl>
              <a:tblPr/>
              <a:tblGrid>
                <a:gridCol w="3072684">
                  <a:extLst>
                    <a:ext uri="{9D8B030D-6E8A-4147-A177-3AD203B41FA5}">
                      <a16:colId xmlns:a16="http://schemas.microsoft.com/office/drawing/2014/main" val="20000"/>
                    </a:ext>
                  </a:extLst>
                </a:gridCol>
                <a:gridCol w="176422">
                  <a:extLst>
                    <a:ext uri="{9D8B030D-6E8A-4147-A177-3AD203B41FA5}">
                      <a16:colId xmlns:a16="http://schemas.microsoft.com/office/drawing/2014/main" val="20001"/>
                    </a:ext>
                  </a:extLst>
                </a:gridCol>
                <a:gridCol w="165396">
                  <a:extLst>
                    <a:ext uri="{9D8B030D-6E8A-4147-A177-3AD203B41FA5}">
                      <a16:colId xmlns:a16="http://schemas.microsoft.com/office/drawing/2014/main" val="20002"/>
                    </a:ext>
                  </a:extLst>
                </a:gridCol>
                <a:gridCol w="165396">
                  <a:extLst>
                    <a:ext uri="{9D8B030D-6E8A-4147-A177-3AD203B41FA5}">
                      <a16:colId xmlns:a16="http://schemas.microsoft.com/office/drawing/2014/main" val="20003"/>
                    </a:ext>
                  </a:extLst>
                </a:gridCol>
                <a:gridCol w="121289">
                  <a:extLst>
                    <a:ext uri="{9D8B030D-6E8A-4147-A177-3AD203B41FA5}">
                      <a16:colId xmlns:a16="http://schemas.microsoft.com/office/drawing/2014/main" val="20004"/>
                    </a:ext>
                  </a:extLst>
                </a:gridCol>
                <a:gridCol w="147019">
                  <a:extLst>
                    <a:ext uri="{9D8B030D-6E8A-4147-A177-3AD203B41FA5}">
                      <a16:colId xmlns:a16="http://schemas.microsoft.com/office/drawing/2014/main" val="20005"/>
                    </a:ext>
                  </a:extLst>
                </a:gridCol>
                <a:gridCol w="205824">
                  <a:extLst>
                    <a:ext uri="{9D8B030D-6E8A-4147-A177-3AD203B41FA5}">
                      <a16:colId xmlns:a16="http://schemas.microsoft.com/office/drawing/2014/main" val="20006"/>
                    </a:ext>
                  </a:extLst>
                </a:gridCol>
                <a:gridCol w="161722">
                  <a:extLst>
                    <a:ext uri="{9D8B030D-6E8A-4147-A177-3AD203B41FA5}">
                      <a16:colId xmlns:a16="http://schemas.microsoft.com/office/drawing/2014/main" val="20007"/>
                    </a:ext>
                  </a:extLst>
                </a:gridCol>
                <a:gridCol w="205824">
                  <a:extLst>
                    <a:ext uri="{9D8B030D-6E8A-4147-A177-3AD203B41FA5}">
                      <a16:colId xmlns:a16="http://schemas.microsoft.com/office/drawing/2014/main" val="20008"/>
                    </a:ext>
                  </a:extLst>
                </a:gridCol>
                <a:gridCol w="121289">
                  <a:extLst>
                    <a:ext uri="{9D8B030D-6E8A-4147-A177-3AD203B41FA5}">
                      <a16:colId xmlns:a16="http://schemas.microsoft.com/office/drawing/2014/main" val="20009"/>
                    </a:ext>
                  </a:extLst>
                </a:gridCol>
                <a:gridCol w="121289">
                  <a:extLst>
                    <a:ext uri="{9D8B030D-6E8A-4147-A177-3AD203B41FA5}">
                      <a16:colId xmlns:a16="http://schemas.microsoft.com/office/drawing/2014/main" val="20010"/>
                    </a:ext>
                  </a:extLst>
                </a:gridCol>
                <a:gridCol w="161722">
                  <a:extLst>
                    <a:ext uri="{9D8B030D-6E8A-4147-A177-3AD203B41FA5}">
                      <a16:colId xmlns:a16="http://schemas.microsoft.com/office/drawing/2014/main" val="20011"/>
                    </a:ext>
                  </a:extLst>
                </a:gridCol>
                <a:gridCol w="147019">
                  <a:extLst>
                    <a:ext uri="{9D8B030D-6E8A-4147-A177-3AD203B41FA5}">
                      <a16:colId xmlns:a16="http://schemas.microsoft.com/office/drawing/2014/main" val="20012"/>
                    </a:ext>
                  </a:extLst>
                </a:gridCol>
                <a:gridCol w="176422">
                  <a:extLst>
                    <a:ext uri="{9D8B030D-6E8A-4147-A177-3AD203B41FA5}">
                      <a16:colId xmlns:a16="http://schemas.microsoft.com/office/drawing/2014/main" val="20013"/>
                    </a:ext>
                  </a:extLst>
                </a:gridCol>
                <a:gridCol w="165396">
                  <a:extLst>
                    <a:ext uri="{9D8B030D-6E8A-4147-A177-3AD203B41FA5}">
                      <a16:colId xmlns:a16="http://schemas.microsoft.com/office/drawing/2014/main" val="20014"/>
                    </a:ext>
                  </a:extLst>
                </a:gridCol>
                <a:gridCol w="165396">
                  <a:extLst>
                    <a:ext uri="{9D8B030D-6E8A-4147-A177-3AD203B41FA5}">
                      <a16:colId xmlns:a16="http://schemas.microsoft.com/office/drawing/2014/main" val="20015"/>
                    </a:ext>
                  </a:extLst>
                </a:gridCol>
                <a:gridCol w="121289">
                  <a:extLst>
                    <a:ext uri="{9D8B030D-6E8A-4147-A177-3AD203B41FA5}">
                      <a16:colId xmlns:a16="http://schemas.microsoft.com/office/drawing/2014/main" val="20016"/>
                    </a:ext>
                  </a:extLst>
                </a:gridCol>
                <a:gridCol w="147019">
                  <a:extLst>
                    <a:ext uri="{9D8B030D-6E8A-4147-A177-3AD203B41FA5}">
                      <a16:colId xmlns:a16="http://schemas.microsoft.com/office/drawing/2014/main" val="20017"/>
                    </a:ext>
                  </a:extLst>
                </a:gridCol>
                <a:gridCol w="205824">
                  <a:extLst>
                    <a:ext uri="{9D8B030D-6E8A-4147-A177-3AD203B41FA5}">
                      <a16:colId xmlns:a16="http://schemas.microsoft.com/office/drawing/2014/main" val="20018"/>
                    </a:ext>
                  </a:extLst>
                </a:gridCol>
                <a:gridCol w="161722">
                  <a:extLst>
                    <a:ext uri="{9D8B030D-6E8A-4147-A177-3AD203B41FA5}">
                      <a16:colId xmlns:a16="http://schemas.microsoft.com/office/drawing/2014/main" val="20019"/>
                    </a:ext>
                  </a:extLst>
                </a:gridCol>
                <a:gridCol w="205824">
                  <a:extLst>
                    <a:ext uri="{9D8B030D-6E8A-4147-A177-3AD203B41FA5}">
                      <a16:colId xmlns:a16="http://schemas.microsoft.com/office/drawing/2014/main" val="20020"/>
                    </a:ext>
                  </a:extLst>
                </a:gridCol>
                <a:gridCol w="121289">
                  <a:extLst>
                    <a:ext uri="{9D8B030D-6E8A-4147-A177-3AD203B41FA5}">
                      <a16:colId xmlns:a16="http://schemas.microsoft.com/office/drawing/2014/main" val="20021"/>
                    </a:ext>
                  </a:extLst>
                </a:gridCol>
                <a:gridCol w="121289">
                  <a:extLst>
                    <a:ext uri="{9D8B030D-6E8A-4147-A177-3AD203B41FA5}">
                      <a16:colId xmlns:a16="http://schemas.microsoft.com/office/drawing/2014/main" val="20022"/>
                    </a:ext>
                  </a:extLst>
                </a:gridCol>
                <a:gridCol w="161722">
                  <a:extLst>
                    <a:ext uri="{9D8B030D-6E8A-4147-A177-3AD203B41FA5}">
                      <a16:colId xmlns:a16="http://schemas.microsoft.com/office/drawing/2014/main" val="20023"/>
                    </a:ext>
                  </a:extLst>
                </a:gridCol>
                <a:gridCol w="147019">
                  <a:extLst>
                    <a:ext uri="{9D8B030D-6E8A-4147-A177-3AD203B41FA5}">
                      <a16:colId xmlns:a16="http://schemas.microsoft.com/office/drawing/2014/main" val="20024"/>
                    </a:ext>
                  </a:extLst>
                </a:gridCol>
                <a:gridCol w="176422">
                  <a:extLst>
                    <a:ext uri="{9D8B030D-6E8A-4147-A177-3AD203B41FA5}">
                      <a16:colId xmlns:a16="http://schemas.microsoft.com/office/drawing/2014/main" val="20025"/>
                    </a:ext>
                  </a:extLst>
                </a:gridCol>
                <a:gridCol w="165396">
                  <a:extLst>
                    <a:ext uri="{9D8B030D-6E8A-4147-A177-3AD203B41FA5}">
                      <a16:colId xmlns:a16="http://schemas.microsoft.com/office/drawing/2014/main" val="20026"/>
                    </a:ext>
                  </a:extLst>
                </a:gridCol>
                <a:gridCol w="165396">
                  <a:extLst>
                    <a:ext uri="{9D8B030D-6E8A-4147-A177-3AD203B41FA5}">
                      <a16:colId xmlns:a16="http://schemas.microsoft.com/office/drawing/2014/main" val="20027"/>
                    </a:ext>
                  </a:extLst>
                </a:gridCol>
                <a:gridCol w="121289">
                  <a:extLst>
                    <a:ext uri="{9D8B030D-6E8A-4147-A177-3AD203B41FA5}">
                      <a16:colId xmlns:a16="http://schemas.microsoft.com/office/drawing/2014/main" val="20028"/>
                    </a:ext>
                  </a:extLst>
                </a:gridCol>
                <a:gridCol w="147019">
                  <a:extLst>
                    <a:ext uri="{9D8B030D-6E8A-4147-A177-3AD203B41FA5}">
                      <a16:colId xmlns:a16="http://schemas.microsoft.com/office/drawing/2014/main" val="20029"/>
                    </a:ext>
                  </a:extLst>
                </a:gridCol>
                <a:gridCol w="205824">
                  <a:extLst>
                    <a:ext uri="{9D8B030D-6E8A-4147-A177-3AD203B41FA5}">
                      <a16:colId xmlns:a16="http://schemas.microsoft.com/office/drawing/2014/main" val="20030"/>
                    </a:ext>
                  </a:extLst>
                </a:gridCol>
                <a:gridCol w="161722">
                  <a:extLst>
                    <a:ext uri="{9D8B030D-6E8A-4147-A177-3AD203B41FA5}">
                      <a16:colId xmlns:a16="http://schemas.microsoft.com/office/drawing/2014/main" val="20031"/>
                    </a:ext>
                  </a:extLst>
                </a:gridCol>
                <a:gridCol w="205824">
                  <a:extLst>
                    <a:ext uri="{9D8B030D-6E8A-4147-A177-3AD203B41FA5}">
                      <a16:colId xmlns:a16="http://schemas.microsoft.com/office/drawing/2014/main" val="20032"/>
                    </a:ext>
                  </a:extLst>
                </a:gridCol>
                <a:gridCol w="121289">
                  <a:extLst>
                    <a:ext uri="{9D8B030D-6E8A-4147-A177-3AD203B41FA5}">
                      <a16:colId xmlns:a16="http://schemas.microsoft.com/office/drawing/2014/main" val="20033"/>
                    </a:ext>
                  </a:extLst>
                </a:gridCol>
                <a:gridCol w="121289">
                  <a:extLst>
                    <a:ext uri="{9D8B030D-6E8A-4147-A177-3AD203B41FA5}">
                      <a16:colId xmlns:a16="http://schemas.microsoft.com/office/drawing/2014/main" val="20034"/>
                    </a:ext>
                  </a:extLst>
                </a:gridCol>
                <a:gridCol w="161722">
                  <a:extLst>
                    <a:ext uri="{9D8B030D-6E8A-4147-A177-3AD203B41FA5}">
                      <a16:colId xmlns:a16="http://schemas.microsoft.com/office/drawing/2014/main" val="20035"/>
                    </a:ext>
                  </a:extLst>
                </a:gridCol>
                <a:gridCol w="147019">
                  <a:extLst>
                    <a:ext uri="{9D8B030D-6E8A-4147-A177-3AD203B41FA5}">
                      <a16:colId xmlns:a16="http://schemas.microsoft.com/office/drawing/2014/main" val="20036"/>
                    </a:ext>
                  </a:extLst>
                </a:gridCol>
                <a:gridCol w="176422">
                  <a:extLst>
                    <a:ext uri="{9D8B030D-6E8A-4147-A177-3AD203B41FA5}">
                      <a16:colId xmlns:a16="http://schemas.microsoft.com/office/drawing/2014/main" val="20037"/>
                    </a:ext>
                  </a:extLst>
                </a:gridCol>
                <a:gridCol w="165396">
                  <a:extLst>
                    <a:ext uri="{9D8B030D-6E8A-4147-A177-3AD203B41FA5}">
                      <a16:colId xmlns:a16="http://schemas.microsoft.com/office/drawing/2014/main" val="20038"/>
                    </a:ext>
                  </a:extLst>
                </a:gridCol>
                <a:gridCol w="165396">
                  <a:extLst>
                    <a:ext uri="{9D8B030D-6E8A-4147-A177-3AD203B41FA5}">
                      <a16:colId xmlns:a16="http://schemas.microsoft.com/office/drawing/2014/main" val="20039"/>
                    </a:ext>
                  </a:extLst>
                </a:gridCol>
                <a:gridCol w="121289">
                  <a:extLst>
                    <a:ext uri="{9D8B030D-6E8A-4147-A177-3AD203B41FA5}">
                      <a16:colId xmlns:a16="http://schemas.microsoft.com/office/drawing/2014/main" val="20040"/>
                    </a:ext>
                  </a:extLst>
                </a:gridCol>
                <a:gridCol w="147019">
                  <a:extLst>
                    <a:ext uri="{9D8B030D-6E8A-4147-A177-3AD203B41FA5}">
                      <a16:colId xmlns:a16="http://schemas.microsoft.com/office/drawing/2014/main" val="20041"/>
                    </a:ext>
                  </a:extLst>
                </a:gridCol>
                <a:gridCol w="205824">
                  <a:extLst>
                    <a:ext uri="{9D8B030D-6E8A-4147-A177-3AD203B41FA5}">
                      <a16:colId xmlns:a16="http://schemas.microsoft.com/office/drawing/2014/main" val="20042"/>
                    </a:ext>
                  </a:extLst>
                </a:gridCol>
                <a:gridCol w="161722">
                  <a:extLst>
                    <a:ext uri="{9D8B030D-6E8A-4147-A177-3AD203B41FA5}">
                      <a16:colId xmlns:a16="http://schemas.microsoft.com/office/drawing/2014/main" val="20043"/>
                    </a:ext>
                  </a:extLst>
                </a:gridCol>
                <a:gridCol w="205824">
                  <a:extLst>
                    <a:ext uri="{9D8B030D-6E8A-4147-A177-3AD203B41FA5}">
                      <a16:colId xmlns:a16="http://schemas.microsoft.com/office/drawing/2014/main" val="20044"/>
                    </a:ext>
                  </a:extLst>
                </a:gridCol>
                <a:gridCol w="121289">
                  <a:extLst>
                    <a:ext uri="{9D8B030D-6E8A-4147-A177-3AD203B41FA5}">
                      <a16:colId xmlns:a16="http://schemas.microsoft.com/office/drawing/2014/main" val="20045"/>
                    </a:ext>
                  </a:extLst>
                </a:gridCol>
                <a:gridCol w="121289">
                  <a:extLst>
                    <a:ext uri="{9D8B030D-6E8A-4147-A177-3AD203B41FA5}">
                      <a16:colId xmlns:a16="http://schemas.microsoft.com/office/drawing/2014/main" val="20046"/>
                    </a:ext>
                  </a:extLst>
                </a:gridCol>
                <a:gridCol w="161722">
                  <a:extLst>
                    <a:ext uri="{9D8B030D-6E8A-4147-A177-3AD203B41FA5}">
                      <a16:colId xmlns:a16="http://schemas.microsoft.com/office/drawing/2014/main" val="20047"/>
                    </a:ext>
                  </a:extLst>
                </a:gridCol>
                <a:gridCol w="147019">
                  <a:extLst>
                    <a:ext uri="{9D8B030D-6E8A-4147-A177-3AD203B41FA5}">
                      <a16:colId xmlns:a16="http://schemas.microsoft.com/office/drawing/2014/main" val="20048"/>
                    </a:ext>
                  </a:extLst>
                </a:gridCol>
                <a:gridCol w="176422">
                  <a:extLst>
                    <a:ext uri="{9D8B030D-6E8A-4147-A177-3AD203B41FA5}">
                      <a16:colId xmlns:a16="http://schemas.microsoft.com/office/drawing/2014/main" val="20049"/>
                    </a:ext>
                  </a:extLst>
                </a:gridCol>
                <a:gridCol w="165396">
                  <a:extLst>
                    <a:ext uri="{9D8B030D-6E8A-4147-A177-3AD203B41FA5}">
                      <a16:colId xmlns:a16="http://schemas.microsoft.com/office/drawing/2014/main" val="20050"/>
                    </a:ext>
                  </a:extLst>
                </a:gridCol>
                <a:gridCol w="165396">
                  <a:extLst>
                    <a:ext uri="{9D8B030D-6E8A-4147-A177-3AD203B41FA5}">
                      <a16:colId xmlns:a16="http://schemas.microsoft.com/office/drawing/2014/main" val="20051"/>
                    </a:ext>
                  </a:extLst>
                </a:gridCol>
              </a:tblGrid>
              <a:tr h="210086">
                <a:tc>
                  <a:txBody>
                    <a:bodyPr/>
                    <a:lstStyle/>
                    <a:p>
                      <a:pPr algn="l" fontAlgn="b"/>
                      <a:endParaRPr lang="en-US" sz="900" b="0" i="0" u="none" strike="noStrike" dirty="0">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0086">
                <a:tc rowSpan="2">
                  <a:txBody>
                    <a:bodyPr/>
                    <a:lstStyle/>
                    <a:p>
                      <a:pPr algn="ctr" fontAlgn="ctr"/>
                      <a:r>
                        <a:rPr lang="en-US" sz="1400" b="1" i="0" u="none" strike="noStrike" dirty="0">
                          <a:solidFill>
                            <a:srgbClr val="FFFF00"/>
                          </a:solidFill>
                          <a:effectLst/>
                          <a:latin typeface="Calibri" panose="020F0502020204030204" pitchFamily="34" charset="0"/>
                        </a:rPr>
                        <a:t>Ongoing projects | Diocese of Davenport</a:t>
                      </a:r>
                    </a:p>
                  </a:txBody>
                  <a:tcPr marL="7806" marR="7806" marT="78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900" b="1" i="0" u="none" strike="noStrike">
                          <a:solidFill>
                            <a:srgbClr val="FFFF00"/>
                          </a:solidFill>
                          <a:effectLst/>
                          <a:latin typeface="Calibri" panose="020F0502020204030204" pitchFamily="34" charset="0"/>
                        </a:rPr>
                        <a:t>2021</a:t>
                      </a:r>
                    </a:p>
                  </a:txBody>
                  <a:tcPr marL="7806"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2">
                  <a:txBody>
                    <a:bodyPr/>
                    <a:lstStyle/>
                    <a:p>
                      <a:pPr algn="ctr" fontAlgn="b"/>
                      <a:r>
                        <a:rPr lang="en-US" sz="900" b="1" i="0" u="none" strike="noStrike">
                          <a:solidFill>
                            <a:srgbClr val="FFFF00"/>
                          </a:solidFill>
                          <a:effectLst/>
                          <a:latin typeface="Calibri" panose="020F0502020204030204" pitchFamily="34" charset="0"/>
                        </a:rPr>
                        <a:t>2022</a:t>
                      </a:r>
                    </a:p>
                  </a:txBody>
                  <a:tcPr marL="7806"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b="1" i="0" u="none" strike="noStrike">
                          <a:solidFill>
                            <a:srgbClr val="FFFF00"/>
                          </a:solidFill>
                          <a:effectLst/>
                          <a:latin typeface="Calibri" panose="020F0502020204030204" pitchFamily="34" charset="0"/>
                        </a:rPr>
                        <a:t>2023</a:t>
                      </a:r>
                    </a:p>
                  </a:txBody>
                  <a:tcPr marL="7806"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b="1" i="0" u="none" strike="noStrike">
                          <a:solidFill>
                            <a:srgbClr val="FFFF00"/>
                          </a:solidFill>
                          <a:effectLst/>
                          <a:latin typeface="Calibri" panose="020F0502020204030204" pitchFamily="34" charset="0"/>
                        </a:rPr>
                        <a:t>2024</a:t>
                      </a:r>
                    </a:p>
                  </a:txBody>
                  <a:tcPr marL="7806"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900" b="1" i="0" u="none" strike="noStrike" dirty="0">
                          <a:solidFill>
                            <a:srgbClr val="FFFF00"/>
                          </a:solidFill>
                          <a:effectLst/>
                          <a:latin typeface="Calibri" panose="020F0502020204030204" pitchFamily="34" charset="0"/>
                        </a:rPr>
                        <a:t>2025</a:t>
                      </a:r>
                    </a:p>
                  </a:txBody>
                  <a:tcPr marL="7806"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0086">
                <a:tc vMerge="1">
                  <a:txBody>
                    <a:bodyPr/>
                    <a:lstStyle/>
                    <a:p>
                      <a:endParaRPr lang="en-US"/>
                    </a:p>
                  </a:txBody>
                  <a:tcPr/>
                </a:tc>
                <a:tc>
                  <a:txBody>
                    <a:bodyPr/>
                    <a:lstStyle/>
                    <a:p>
                      <a:pPr algn="ctr" fontAlgn="ctr"/>
                      <a:r>
                        <a:rPr lang="en-US" sz="800" b="0" i="0" u="none" strike="noStrike" dirty="0">
                          <a:solidFill>
                            <a:srgbClr val="FFFF00"/>
                          </a:solidFill>
                          <a:effectLst/>
                          <a:latin typeface="Calibri" panose="020F0502020204030204" pitchFamily="34" charset="0"/>
                        </a:rPr>
                        <a:t>O</a:t>
                      </a:r>
                    </a:p>
                  </a:txBody>
                  <a:tcPr marL="7806" marR="7806" marT="780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N</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D</a:t>
                      </a:r>
                    </a:p>
                  </a:txBody>
                  <a:tcPr marL="7806" marR="7806" marT="780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J</a:t>
                      </a:r>
                    </a:p>
                  </a:txBody>
                  <a:tcPr marL="7806" marR="7806" marT="780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F</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M</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A</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M</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J</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J</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A</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S</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O</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N</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D</a:t>
                      </a:r>
                    </a:p>
                  </a:txBody>
                  <a:tcPr marL="7806" marR="7806" marT="780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J</a:t>
                      </a:r>
                    </a:p>
                  </a:txBody>
                  <a:tcPr marL="7806" marR="7806" marT="780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F</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M</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A</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M</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J</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J</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A</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S</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O</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N</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D</a:t>
                      </a:r>
                    </a:p>
                  </a:txBody>
                  <a:tcPr marL="7806" marR="7806" marT="780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J</a:t>
                      </a:r>
                    </a:p>
                  </a:txBody>
                  <a:tcPr marL="7806" marR="7806" marT="780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F</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M</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A</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M</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J</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J</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A</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S</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O</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N</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D</a:t>
                      </a:r>
                    </a:p>
                  </a:txBody>
                  <a:tcPr marL="7806" marR="7806" marT="780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J</a:t>
                      </a:r>
                    </a:p>
                  </a:txBody>
                  <a:tcPr marL="7806" marR="7806" marT="780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FFFF00"/>
                          </a:solidFill>
                          <a:effectLst/>
                          <a:latin typeface="Calibri" panose="020F0502020204030204" pitchFamily="34" charset="0"/>
                        </a:rPr>
                        <a:t>F</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M</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A</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M</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J</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J</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A</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S</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O</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N</a:t>
                      </a:r>
                    </a:p>
                  </a:txBody>
                  <a:tcPr marL="7806" marR="7806" marT="780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FFFF00"/>
                          </a:solidFill>
                          <a:effectLst/>
                          <a:latin typeface="Calibri" panose="020F0502020204030204" pitchFamily="34" charset="0"/>
                        </a:rPr>
                        <a:t>D</a:t>
                      </a:r>
                    </a:p>
                  </a:txBody>
                  <a:tcPr marL="7806" marR="7806" marT="780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0086">
                <a:tc gridSpan="52">
                  <a:txBody>
                    <a:bodyPr/>
                    <a:lstStyle/>
                    <a:p>
                      <a:pPr algn="l" fontAlgn="ctr"/>
                      <a:r>
                        <a:rPr lang="en-US" sz="1400" b="1" i="0" u="none" strike="noStrike" dirty="0">
                          <a:solidFill>
                            <a:srgbClr val="FFFF00"/>
                          </a:solidFill>
                          <a:effectLst/>
                          <a:latin typeface="Calibri" panose="020F0502020204030204" pitchFamily="34" charset="0"/>
                        </a:rPr>
                        <a:t>Synod on </a:t>
                      </a:r>
                      <a:r>
                        <a:rPr lang="en-US" sz="1400" b="1" i="0" u="none" strike="noStrike" dirty="0" err="1">
                          <a:solidFill>
                            <a:srgbClr val="FFFF00"/>
                          </a:solidFill>
                          <a:effectLst/>
                          <a:latin typeface="Calibri" panose="020F0502020204030204" pitchFamily="34" charset="0"/>
                        </a:rPr>
                        <a:t>Synodality</a:t>
                      </a:r>
                      <a:endParaRPr lang="en-US" sz="1400" b="1" i="0" u="none" strike="noStrike" dirty="0">
                        <a:solidFill>
                          <a:srgbClr val="FFFF00"/>
                        </a:solidFill>
                        <a:effectLst/>
                        <a:latin typeface="Calibri" panose="020F0502020204030204" pitchFamily="34" charset="0"/>
                      </a:endParaRPr>
                    </a:p>
                  </a:txBody>
                  <a:tcPr marL="7806" marR="7806" marT="78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0086">
                <a:tc>
                  <a:txBody>
                    <a:bodyPr/>
                    <a:lstStyle/>
                    <a:p>
                      <a:pPr algn="l" fontAlgn="b"/>
                      <a:r>
                        <a:rPr lang="en-US" sz="1200" b="0" i="0" u="none" strike="noStrike" dirty="0">
                          <a:solidFill>
                            <a:srgbClr val="FFFF00"/>
                          </a:solidFill>
                          <a:effectLst/>
                          <a:latin typeface="Calibri" panose="020F0502020204030204" pitchFamily="34" charset="0"/>
                        </a:rPr>
                        <a:t>Diocesan phase</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4"/>
                  </a:ext>
                </a:extLst>
              </a:tr>
              <a:tr h="210086">
                <a:tc>
                  <a:txBody>
                    <a:bodyPr/>
                    <a:lstStyle/>
                    <a:p>
                      <a:pPr algn="l" fontAlgn="b"/>
                      <a:r>
                        <a:rPr lang="en-US" sz="1200" b="0" i="0" u="none" strike="noStrike" dirty="0">
                          <a:solidFill>
                            <a:srgbClr val="FFFF00"/>
                          </a:solidFill>
                          <a:effectLst/>
                          <a:latin typeface="Calibri" panose="020F0502020204030204" pitchFamily="34" charset="0"/>
                        </a:rPr>
                        <a:t>Episcopal conference phase (USCCB)</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900" b="0" i="0" u="none" strike="noStrike">
                        <a:solidFill>
                          <a:srgbClr val="000000"/>
                        </a:solidFill>
                        <a:effectLst/>
                        <a:latin typeface="Calibri" panose="020F0502020204030204" pitchFamily="34" charset="0"/>
                      </a:endParaRPr>
                    </a:p>
                  </a:txBody>
                  <a:tcPr marL="7806" marR="7806" marT="7806" marB="0" anchor="ctr">
                    <a:lnL>
                      <a:noFill/>
                    </a:lnL>
                    <a:lnR>
                      <a:noFill/>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900" b="0" i="0" u="none" strike="noStrike">
                        <a:solidFill>
                          <a:srgbClr val="000000"/>
                        </a:solidFill>
                        <a:effectLst/>
                        <a:latin typeface="Calibri" panose="020F0502020204030204" pitchFamily="34" charset="0"/>
                      </a:endParaRPr>
                    </a:p>
                  </a:txBody>
                  <a:tcPr marL="7806" marR="7806" marT="7806" marB="0" anchor="ctr">
                    <a:lnL>
                      <a:noFill/>
                    </a:lnL>
                    <a:lnR>
                      <a:noFill/>
                    </a:lnR>
                    <a:lnT>
                      <a:noFill/>
                    </a:lnT>
                    <a:lnB>
                      <a:noFill/>
                    </a:lnB>
                  </a:tcPr>
                </a:tc>
                <a:tc>
                  <a:txBody>
                    <a:bodyPr/>
                    <a:lstStyle/>
                    <a:p>
                      <a:pPr algn="ctr" fontAlgn="ctr"/>
                      <a:endParaRPr lang="en-US" sz="900" b="0" i="0" u="none" strike="noStrike" dirty="0">
                        <a:solidFill>
                          <a:srgbClr val="000000"/>
                        </a:solidFill>
                        <a:effectLst/>
                        <a:latin typeface="Calibri" panose="020F0502020204030204" pitchFamily="34" charset="0"/>
                      </a:endParaRPr>
                    </a:p>
                  </a:txBody>
                  <a:tcPr marL="7806" marR="7806" marT="7806" marB="0" anchor="ctr">
                    <a:lnL>
                      <a:noFill/>
                    </a:lnL>
                    <a:lnR>
                      <a:noFill/>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a:t>
                      </a:r>
                    </a:p>
                  </a:txBody>
                  <a:tcPr marL="7806" marR="7806" marT="7806" marB="0" anchor="ctr">
                    <a:lnL>
                      <a:noFill/>
                    </a:lnL>
                    <a:lnR>
                      <a:noFill/>
                    </a:lnR>
                    <a:lnT>
                      <a:noFill/>
                    </a:lnT>
                    <a:lnB>
                      <a:noFill/>
                    </a:lnB>
                    <a:solidFill>
                      <a:srgbClr val="D9D9D9"/>
                    </a:solidFill>
                  </a:tcPr>
                </a:tc>
                <a:tc>
                  <a:txBody>
                    <a:bodyPr/>
                    <a:lstStyle/>
                    <a:p>
                      <a:pPr algn="ctr" fontAlgn="b"/>
                      <a:r>
                        <a:rPr lang="en-US" sz="900" b="0" i="0" u="none" strike="noStrike" dirty="0">
                          <a:solidFill>
                            <a:srgbClr val="000000"/>
                          </a:solidFill>
                          <a:effectLst/>
                          <a:latin typeface="Calibri" panose="020F0502020204030204" pitchFamily="34" charset="0"/>
                        </a:rPr>
                        <a:t>-</a:t>
                      </a:r>
                    </a:p>
                  </a:txBody>
                  <a:tcPr marL="7806" marR="7806" marT="7806" marB="0" anchor="ctr">
                    <a:lnL>
                      <a:noFill/>
                    </a:lnL>
                    <a:lnR>
                      <a:noFill/>
                    </a:lnR>
                    <a:lnT>
                      <a:noFill/>
                    </a:lnT>
                    <a:lnB>
                      <a:noFill/>
                    </a:lnB>
                    <a:solidFill>
                      <a:srgbClr val="D9D9D9"/>
                    </a:solidFill>
                  </a:tcPr>
                </a:tc>
                <a:tc>
                  <a:txBody>
                    <a:bodyPr/>
                    <a:lstStyle/>
                    <a:p>
                      <a:pPr algn="ctr" fontAlgn="b"/>
                      <a:r>
                        <a:rPr lang="en-US" sz="900" b="0" i="0" u="none" strike="noStrike" dirty="0">
                          <a:solidFill>
                            <a:srgbClr val="000000"/>
                          </a:solidFill>
                          <a:effectLst/>
                          <a:latin typeface="Calibri" panose="020F0502020204030204" pitchFamily="34" charset="0"/>
                        </a:rPr>
                        <a:t>-</a:t>
                      </a:r>
                    </a:p>
                  </a:txBody>
                  <a:tcPr marL="7806" marR="7806" marT="7806" marB="0" anchor="ctr">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210086">
                <a:tc>
                  <a:txBody>
                    <a:bodyPr/>
                    <a:lstStyle/>
                    <a:p>
                      <a:pPr algn="l" fontAlgn="b"/>
                      <a:r>
                        <a:rPr lang="en-US" sz="1200" b="0" i="0" u="none" strike="noStrike">
                          <a:solidFill>
                            <a:srgbClr val="FFFF00"/>
                          </a:solidFill>
                          <a:effectLst/>
                          <a:latin typeface="Calibri" panose="020F0502020204030204" pitchFamily="34" charset="0"/>
                        </a:rPr>
                        <a:t>Continental phase</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900" b="0" i="0" u="none" strike="noStrike">
                        <a:solidFill>
                          <a:srgbClr val="000000"/>
                        </a:solidFill>
                        <a:effectLst/>
                        <a:latin typeface="Calibri" panose="020F0502020204030204" pitchFamily="34" charset="0"/>
                      </a:endParaRPr>
                    </a:p>
                  </a:txBody>
                  <a:tcPr marL="7806" marR="7806" marT="7806" marB="0" anchor="ctr">
                    <a:lnL>
                      <a:noFill/>
                    </a:lnL>
                    <a:lnR>
                      <a:noFill/>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900" b="0" i="0" u="none" strike="noStrike">
                        <a:solidFill>
                          <a:srgbClr val="000000"/>
                        </a:solidFill>
                        <a:effectLst/>
                        <a:latin typeface="Calibri" panose="020F0502020204030204" pitchFamily="34" charset="0"/>
                      </a:endParaRPr>
                    </a:p>
                  </a:txBody>
                  <a:tcPr marL="7806" marR="7806" marT="7806" marB="0" anchor="ctr">
                    <a:lnL>
                      <a:noFill/>
                    </a:lnL>
                    <a:lnR>
                      <a:noFill/>
                    </a:lnR>
                    <a:lnT>
                      <a:noFill/>
                    </a:lnT>
                    <a:lnB>
                      <a:noFill/>
                    </a:lnB>
                  </a:tcPr>
                </a:tc>
                <a:tc>
                  <a:txBody>
                    <a:bodyPr/>
                    <a:lstStyle/>
                    <a:p>
                      <a:pPr algn="ctr" fontAlgn="ctr"/>
                      <a:endParaRPr lang="en-US" sz="900" b="0" i="0" u="none" strike="noStrike">
                        <a:solidFill>
                          <a:srgbClr val="000000"/>
                        </a:solidFill>
                        <a:effectLst/>
                        <a:latin typeface="Calibri" panose="020F0502020204030204" pitchFamily="34" charset="0"/>
                      </a:endParaRPr>
                    </a:p>
                  </a:txBody>
                  <a:tcPr marL="7806" marR="7806" marT="7806" marB="0" anchor="ctr">
                    <a:lnL>
                      <a:noFill/>
                    </a:lnL>
                    <a:lnR>
                      <a:noFill/>
                    </a:lnR>
                    <a:lnT>
                      <a:noFill/>
                    </a:lnT>
                    <a:lnB>
                      <a:noFill/>
                    </a:lnB>
                  </a:tcPr>
                </a:tc>
                <a:tc>
                  <a:txBody>
                    <a:bodyPr/>
                    <a:lstStyle/>
                    <a:p>
                      <a:pPr algn="ctr" fontAlgn="ctr"/>
                      <a:endParaRPr lang="en-US" sz="900" b="0" i="0" u="none" strike="noStrike">
                        <a:solidFill>
                          <a:srgbClr val="000000"/>
                        </a:solidFill>
                        <a:effectLst/>
                        <a:latin typeface="Calibri" panose="020F0502020204030204" pitchFamily="34" charset="0"/>
                      </a:endParaRPr>
                    </a:p>
                  </a:txBody>
                  <a:tcPr marL="7806" marR="7806" marT="7806"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210086">
                <a:tc>
                  <a:txBody>
                    <a:bodyPr/>
                    <a:lstStyle/>
                    <a:p>
                      <a:pPr algn="l" fontAlgn="b"/>
                      <a:r>
                        <a:rPr lang="en-US" sz="1200" b="0" i="0" u="none" strike="noStrike" dirty="0">
                          <a:solidFill>
                            <a:srgbClr val="FFFF00"/>
                          </a:solidFill>
                          <a:effectLst/>
                          <a:latin typeface="Calibri" panose="020F0502020204030204" pitchFamily="34" charset="0"/>
                        </a:rPr>
                        <a:t>Synod of Bishops in Rome</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900" b="0" i="0" u="none" strike="noStrike">
                        <a:solidFill>
                          <a:srgbClr val="000000"/>
                        </a:solidFill>
                        <a:effectLst/>
                        <a:latin typeface="Calibri" panose="020F0502020204030204" pitchFamily="34" charset="0"/>
                      </a:endParaRPr>
                    </a:p>
                  </a:txBody>
                  <a:tcPr marL="7806" marR="7806" marT="7806" marB="0" anchor="ctr">
                    <a:lnL>
                      <a:noFill/>
                    </a:lnL>
                    <a:lnR>
                      <a:noFill/>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900" b="0" i="0" u="none" strike="noStrike">
                        <a:solidFill>
                          <a:srgbClr val="000000"/>
                        </a:solidFill>
                        <a:effectLst/>
                        <a:latin typeface="Calibri" panose="020F0502020204030204" pitchFamily="34" charset="0"/>
                      </a:endParaRPr>
                    </a:p>
                  </a:txBody>
                  <a:tcPr marL="7806" marR="7806" marT="7806" marB="0" anchor="ctr">
                    <a:lnL>
                      <a:noFill/>
                    </a:lnL>
                    <a:lnR>
                      <a:noFill/>
                    </a:lnR>
                    <a:lnT>
                      <a:noFill/>
                    </a:lnT>
                    <a:lnB>
                      <a:noFill/>
                    </a:lnB>
                  </a:tcPr>
                </a:tc>
                <a:tc>
                  <a:txBody>
                    <a:bodyPr/>
                    <a:lstStyle/>
                    <a:p>
                      <a:pPr algn="ctr" fontAlgn="ctr"/>
                      <a:endParaRPr lang="en-US" sz="900" b="0" i="0" u="none" strike="noStrike">
                        <a:solidFill>
                          <a:srgbClr val="000000"/>
                        </a:solidFill>
                        <a:effectLst/>
                        <a:latin typeface="Calibri" panose="020F0502020204030204" pitchFamily="34" charset="0"/>
                      </a:endParaRPr>
                    </a:p>
                  </a:txBody>
                  <a:tcPr marL="7806" marR="7806" marT="7806" marB="0" anchor="ctr">
                    <a:lnL>
                      <a:noFill/>
                    </a:lnL>
                    <a:lnR>
                      <a:noFill/>
                    </a:lnR>
                    <a:lnT>
                      <a:noFill/>
                    </a:lnT>
                    <a:lnB>
                      <a:noFill/>
                    </a:lnB>
                  </a:tcPr>
                </a:tc>
                <a:tc>
                  <a:txBody>
                    <a:bodyPr/>
                    <a:lstStyle/>
                    <a:p>
                      <a:pPr algn="ctr" fontAlgn="ctr"/>
                      <a:endParaRPr lang="en-US" sz="900" b="0" i="0" u="none" strike="noStrike">
                        <a:solidFill>
                          <a:srgbClr val="000000"/>
                        </a:solidFill>
                        <a:effectLst/>
                        <a:latin typeface="Calibri" panose="020F0502020204030204" pitchFamily="34" charset="0"/>
                      </a:endParaRPr>
                    </a:p>
                  </a:txBody>
                  <a:tcPr marL="7806" marR="7806" marT="7806"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210086">
                <a:tc>
                  <a:txBody>
                    <a:bodyPr/>
                    <a:lstStyle/>
                    <a:p>
                      <a:pPr algn="l" fontAlgn="b"/>
                      <a:r>
                        <a:rPr lang="en-US" sz="1200" b="0" i="0" u="none" strike="noStrike" dirty="0">
                          <a:solidFill>
                            <a:srgbClr val="FFFF00"/>
                          </a:solidFill>
                          <a:effectLst/>
                          <a:latin typeface="Calibri" panose="020F0502020204030204" pitchFamily="34" charset="0"/>
                        </a:rPr>
                        <a:t>Our ongoing focus on </a:t>
                      </a:r>
                      <a:r>
                        <a:rPr lang="en-US" sz="1200" b="0" i="0" u="none" strike="noStrike" dirty="0" err="1">
                          <a:solidFill>
                            <a:srgbClr val="FFFF00"/>
                          </a:solidFill>
                          <a:effectLst/>
                          <a:latin typeface="Calibri" panose="020F0502020204030204" pitchFamily="34" charset="0"/>
                        </a:rPr>
                        <a:t>synodality</a:t>
                      </a:r>
                      <a:endParaRPr lang="en-US" sz="1200" b="0" i="0" u="none" strike="noStrike" dirty="0">
                        <a:solidFill>
                          <a:srgbClr val="FFFF00"/>
                        </a:solidFill>
                        <a:effectLst/>
                        <a:latin typeface="Calibri" panose="020F0502020204030204" pitchFamily="34" charset="0"/>
                      </a:endParaRP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 </a:t>
                      </a:r>
                    </a:p>
                  </a:txBody>
                  <a:tcPr marL="7806" marR="7806" marT="780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8"/>
                  </a:ext>
                </a:extLst>
              </a:tr>
              <a:tr h="210086">
                <a:tc gridSpan="52">
                  <a:txBody>
                    <a:bodyPr/>
                    <a:lstStyle/>
                    <a:p>
                      <a:pPr algn="l" fontAlgn="ctr"/>
                      <a:r>
                        <a:rPr lang="en-US" sz="1400" b="1" i="0" u="none" strike="noStrike" dirty="0" err="1">
                          <a:solidFill>
                            <a:srgbClr val="FFFF00"/>
                          </a:solidFill>
                          <a:effectLst/>
                          <a:latin typeface="Calibri" panose="020F0502020204030204" pitchFamily="34" charset="0"/>
                        </a:rPr>
                        <a:t>Laudato</a:t>
                      </a:r>
                      <a:r>
                        <a:rPr lang="en-US" sz="1400" b="1" i="0" u="none" strike="noStrike" dirty="0">
                          <a:solidFill>
                            <a:srgbClr val="FFFF00"/>
                          </a:solidFill>
                          <a:effectLst/>
                          <a:latin typeface="Calibri" panose="020F0502020204030204" pitchFamily="34" charset="0"/>
                        </a:rPr>
                        <a:t> Si Action Platform</a:t>
                      </a:r>
                    </a:p>
                  </a:txBody>
                  <a:tcPr marL="7806" marR="7806" marT="78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10086">
                <a:tc>
                  <a:txBody>
                    <a:bodyPr/>
                    <a:lstStyle/>
                    <a:p>
                      <a:pPr algn="l" fontAlgn="ctr"/>
                      <a:r>
                        <a:rPr lang="en-US" sz="1200" b="0" i="0" u="none" strike="noStrike" dirty="0">
                          <a:solidFill>
                            <a:srgbClr val="FFFF00"/>
                          </a:solidFill>
                          <a:effectLst/>
                          <a:latin typeface="Calibri" panose="020F0502020204030204" pitchFamily="34" charset="0"/>
                        </a:rPr>
                        <a:t>Dioceses around the world sign-up</a:t>
                      </a:r>
                    </a:p>
                  </a:txBody>
                  <a:tcPr marL="140512" marR="7806" marT="78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0"/>
                  </a:ext>
                </a:extLst>
              </a:tr>
              <a:tr h="210086">
                <a:tc>
                  <a:txBody>
                    <a:bodyPr/>
                    <a:lstStyle/>
                    <a:p>
                      <a:pPr algn="l" fontAlgn="ctr"/>
                      <a:r>
                        <a:rPr lang="en-US" sz="1200" b="0" i="0" u="none" strike="noStrike">
                          <a:solidFill>
                            <a:srgbClr val="FFFF00"/>
                          </a:solidFill>
                          <a:effectLst/>
                          <a:latin typeface="Calibri" panose="020F0502020204030204" pitchFamily="34" charset="0"/>
                        </a:rPr>
                        <a:t>Grant funding for Summer Student Intern</a:t>
                      </a:r>
                    </a:p>
                  </a:txBody>
                  <a:tcPr marL="140512" marR="7806" marT="78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210086">
                <a:tc>
                  <a:txBody>
                    <a:bodyPr/>
                    <a:lstStyle/>
                    <a:p>
                      <a:pPr algn="l" fontAlgn="ctr"/>
                      <a:r>
                        <a:rPr lang="en-US" sz="1200" b="0" i="0" u="none" strike="noStrike">
                          <a:solidFill>
                            <a:srgbClr val="FFFF00"/>
                          </a:solidFill>
                          <a:effectLst/>
                          <a:latin typeface="Calibri" panose="020F0502020204030204" pitchFamily="34" charset="0"/>
                        </a:rPr>
                        <a:t>Earth Day at SAU and elsewhere in Diocese</a:t>
                      </a:r>
                    </a:p>
                  </a:txBody>
                  <a:tcPr marL="140512" marR="7806" marT="78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210086">
                <a:tc>
                  <a:txBody>
                    <a:bodyPr/>
                    <a:lstStyle/>
                    <a:p>
                      <a:pPr algn="l" fontAlgn="ctr"/>
                      <a:r>
                        <a:rPr lang="en-US" sz="1200" b="0" i="0" u="none" strike="noStrike" dirty="0">
                          <a:solidFill>
                            <a:srgbClr val="FFFF00"/>
                          </a:solidFill>
                          <a:effectLst/>
                          <a:latin typeface="Calibri" panose="020F0502020204030204" pitchFamily="34" charset="0"/>
                        </a:rPr>
                        <a:t>Day of Prayer for Creation / Season of Creation</a:t>
                      </a:r>
                    </a:p>
                  </a:txBody>
                  <a:tcPr marL="140512" marR="7806" marT="78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210086">
                <a:tc>
                  <a:txBody>
                    <a:bodyPr/>
                    <a:lstStyle/>
                    <a:p>
                      <a:pPr algn="l" fontAlgn="ctr"/>
                      <a:r>
                        <a:rPr lang="en-US" sz="1200" b="0" i="0" u="none" strike="noStrike" dirty="0">
                          <a:solidFill>
                            <a:srgbClr val="FFFF00"/>
                          </a:solidFill>
                          <a:effectLst/>
                          <a:latin typeface="Calibri" panose="020F0502020204030204" pitchFamily="34" charset="0"/>
                        </a:rPr>
                        <a:t>Feast Day of St. Francis; Official LSAP release*</a:t>
                      </a:r>
                    </a:p>
                  </a:txBody>
                  <a:tcPr marL="140512" marR="7806" marT="78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panose="020F0502020204030204" pitchFamily="34" charset="0"/>
                        </a:rPr>
                        <a:t>*</a:t>
                      </a:r>
                    </a:p>
                  </a:txBody>
                  <a:tcPr marL="7806" marR="7806" marT="7806" marB="0" anchor="b">
                    <a:lnL>
                      <a:noFill/>
                    </a:lnL>
                    <a:lnR>
                      <a:noFill/>
                    </a:lnR>
                    <a:lnT>
                      <a:noFill/>
                    </a:lnT>
                    <a:lnB>
                      <a:noFill/>
                    </a:lnB>
                    <a:solidFill>
                      <a:srgbClr val="D9D9D9"/>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210086">
                <a:tc>
                  <a:txBody>
                    <a:bodyPr/>
                    <a:lstStyle/>
                    <a:p>
                      <a:pPr algn="l" fontAlgn="ctr"/>
                      <a:r>
                        <a:rPr lang="en-US" sz="1200" b="0" i="0" u="none" strike="noStrike">
                          <a:solidFill>
                            <a:srgbClr val="FFFF00"/>
                          </a:solidFill>
                          <a:effectLst/>
                          <a:latin typeface="Calibri" panose="020F0502020204030204" pitchFamily="34" charset="0"/>
                        </a:rPr>
                        <a:t>7 years of discernment and action</a:t>
                      </a:r>
                    </a:p>
                  </a:txBody>
                  <a:tcPr marL="140512" marR="7806" marT="78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5"/>
                  </a:ext>
                </a:extLst>
              </a:tr>
              <a:tr h="210086">
                <a:tc gridSpan="52">
                  <a:txBody>
                    <a:bodyPr/>
                    <a:lstStyle/>
                    <a:p>
                      <a:pPr algn="l" fontAlgn="b"/>
                      <a:r>
                        <a:rPr lang="en-US" sz="1400" b="1" i="0" u="none" strike="noStrike" dirty="0">
                          <a:solidFill>
                            <a:srgbClr val="FFFF00"/>
                          </a:solidFill>
                          <a:effectLst/>
                          <a:latin typeface="Calibri" panose="020F0502020204030204" pitchFamily="34" charset="0"/>
                        </a:rPr>
                        <a:t>Eucharistic Revival</a:t>
                      </a:r>
                    </a:p>
                  </a:txBody>
                  <a:tcPr marL="7806"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6"/>
                  </a:ext>
                </a:extLst>
              </a:tr>
              <a:tr h="210086">
                <a:tc>
                  <a:txBody>
                    <a:bodyPr/>
                    <a:lstStyle/>
                    <a:p>
                      <a:pPr algn="l" fontAlgn="b"/>
                      <a:r>
                        <a:rPr lang="en-US" sz="1200" b="0" i="0" u="none" strike="noStrike" dirty="0">
                          <a:solidFill>
                            <a:srgbClr val="FFFF00"/>
                          </a:solidFill>
                          <a:effectLst/>
                          <a:latin typeface="Calibri" panose="020F0502020204030204" pitchFamily="34" charset="0"/>
                        </a:rPr>
                        <a:t>Planning behind the scenes</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7"/>
                  </a:ext>
                </a:extLst>
              </a:tr>
              <a:tr h="210086">
                <a:tc>
                  <a:txBody>
                    <a:bodyPr/>
                    <a:lstStyle/>
                    <a:p>
                      <a:pPr algn="l" fontAlgn="b"/>
                      <a:r>
                        <a:rPr lang="en-US" sz="1200" b="0" i="0" u="none" strike="noStrike" dirty="0">
                          <a:solidFill>
                            <a:srgbClr val="FFFF00"/>
                          </a:solidFill>
                          <a:effectLst/>
                          <a:latin typeface="Calibri" panose="020F0502020204030204" pitchFamily="34" charset="0"/>
                        </a:rPr>
                        <a:t>Diocesan renewal</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210086">
                <a:tc>
                  <a:txBody>
                    <a:bodyPr/>
                    <a:lstStyle/>
                    <a:p>
                      <a:pPr algn="l" fontAlgn="b"/>
                      <a:r>
                        <a:rPr lang="en-US" sz="1200" b="0" i="0" u="none" strike="noStrike" dirty="0">
                          <a:solidFill>
                            <a:srgbClr val="FFFF00"/>
                          </a:solidFill>
                          <a:effectLst/>
                          <a:latin typeface="Calibri" panose="020F0502020204030204" pitchFamily="34" charset="0"/>
                        </a:rPr>
                        <a:t>&gt;Diocesan Eucharistic Procession (6/19)</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210086">
                <a:tc>
                  <a:txBody>
                    <a:bodyPr/>
                    <a:lstStyle/>
                    <a:p>
                      <a:pPr algn="l" fontAlgn="b"/>
                      <a:r>
                        <a:rPr lang="en-US" sz="1200" b="0" i="0" u="none" strike="noStrike" dirty="0">
                          <a:solidFill>
                            <a:srgbClr val="FFFF00"/>
                          </a:solidFill>
                          <a:effectLst/>
                          <a:latin typeface="Calibri" panose="020F0502020204030204" pitchFamily="34" charset="0"/>
                        </a:rPr>
                        <a:t>&gt;possible diocesan congress/gathering</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210086">
                <a:tc>
                  <a:txBody>
                    <a:bodyPr/>
                    <a:lstStyle/>
                    <a:p>
                      <a:pPr algn="l" fontAlgn="b"/>
                      <a:r>
                        <a:rPr lang="en-US" sz="1200" b="0" i="0" u="none" strike="noStrike" dirty="0">
                          <a:solidFill>
                            <a:srgbClr val="FFFF00"/>
                          </a:solidFill>
                          <a:effectLst/>
                          <a:latin typeface="Calibri" panose="020F0502020204030204" pitchFamily="34" charset="0"/>
                        </a:rPr>
                        <a:t>&gt;national Eucharistic preachers avail.</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1"/>
                  </a:ext>
                </a:extLst>
              </a:tr>
              <a:tr h="210086">
                <a:tc>
                  <a:txBody>
                    <a:bodyPr/>
                    <a:lstStyle/>
                    <a:p>
                      <a:pPr algn="l" fontAlgn="b"/>
                      <a:r>
                        <a:rPr lang="en-US" sz="1200" b="0" i="0" u="none" strike="noStrike" dirty="0">
                          <a:solidFill>
                            <a:srgbClr val="FFFF00"/>
                          </a:solidFill>
                          <a:effectLst/>
                          <a:latin typeface="Calibri" panose="020F0502020204030204" pitchFamily="34" charset="0"/>
                        </a:rPr>
                        <a:t>Parish renewal</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2"/>
                  </a:ext>
                </a:extLst>
              </a:tr>
              <a:tr h="210086">
                <a:tc>
                  <a:txBody>
                    <a:bodyPr/>
                    <a:lstStyle/>
                    <a:p>
                      <a:pPr algn="l" fontAlgn="b"/>
                      <a:r>
                        <a:rPr lang="en-US" sz="1200" b="0" i="0" u="none" strike="noStrike" dirty="0">
                          <a:solidFill>
                            <a:srgbClr val="FFFF00"/>
                          </a:solidFill>
                          <a:effectLst/>
                          <a:latin typeface="Calibri" panose="020F0502020204030204" pitchFamily="34" charset="0"/>
                        </a:rPr>
                        <a:t>&gt;possible parish </a:t>
                      </a:r>
                      <a:r>
                        <a:rPr lang="en-US" sz="1200" b="0" i="0" u="none" strike="noStrike" dirty="0" err="1">
                          <a:solidFill>
                            <a:srgbClr val="FFFF00"/>
                          </a:solidFill>
                          <a:effectLst/>
                          <a:latin typeface="Calibri" panose="020F0502020204030204" pitchFamily="34" charset="0"/>
                        </a:rPr>
                        <a:t>Euch</a:t>
                      </a:r>
                      <a:r>
                        <a:rPr lang="en-US" sz="1200" b="0" i="0" u="none" strike="noStrike" dirty="0">
                          <a:solidFill>
                            <a:srgbClr val="FFFF00"/>
                          </a:solidFill>
                          <a:effectLst/>
                          <a:latin typeface="Calibri" panose="020F0502020204030204" pitchFamily="34" charset="0"/>
                        </a:rPr>
                        <a:t> Processions (6/18)</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3"/>
                  </a:ext>
                </a:extLst>
              </a:tr>
              <a:tr h="210086">
                <a:tc>
                  <a:txBody>
                    <a:bodyPr/>
                    <a:lstStyle/>
                    <a:p>
                      <a:pPr algn="l" fontAlgn="b"/>
                      <a:r>
                        <a:rPr lang="en-US" sz="1200" b="0" i="0" u="none" strike="noStrike" dirty="0">
                          <a:solidFill>
                            <a:srgbClr val="FFFF00"/>
                          </a:solidFill>
                          <a:effectLst/>
                          <a:latin typeface="Calibri" panose="020F0502020204030204" pitchFamily="34" charset="0"/>
                        </a:rPr>
                        <a:t>4-day National Eucharistic Congress (7/17-21)</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a:noFill/>
                    </a:lnB>
                    <a:solidFill>
                      <a:srgbClr val="D9D9D9"/>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7806" marR="7806" marT="7806"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4"/>
                  </a:ext>
                </a:extLst>
              </a:tr>
              <a:tr h="210086">
                <a:tc>
                  <a:txBody>
                    <a:bodyPr/>
                    <a:lstStyle/>
                    <a:p>
                      <a:pPr algn="l" fontAlgn="b"/>
                      <a:r>
                        <a:rPr lang="en-US" sz="1200" b="0" i="0" u="none" strike="noStrike" dirty="0">
                          <a:solidFill>
                            <a:srgbClr val="FFFF00"/>
                          </a:solidFill>
                          <a:effectLst/>
                          <a:latin typeface="Calibri" panose="020F0502020204030204" pitchFamily="34" charset="0"/>
                        </a:rPr>
                        <a:t>Ongoing Renewal / Missionary Sending</a:t>
                      </a:r>
                    </a:p>
                  </a:txBody>
                  <a:tcPr marL="140512" marR="7806" marT="78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806" marR="7806" marT="7806"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7806" marR="7806" marT="78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2466596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 but </a:t>
            </a:r>
            <a:r>
              <a:rPr lang="en-US" i="1" dirty="0"/>
              <a:t>who’s</a:t>
            </a:r>
            <a:r>
              <a:rPr lang="en-US" dirty="0"/>
              <a:t> </a:t>
            </a:r>
            <a:r>
              <a:rPr lang="en-US" dirty="0" err="1"/>
              <a:t>gonna</a:t>
            </a:r>
            <a:r>
              <a:rPr lang="en-US" dirty="0"/>
              <a:t> do all this??”</a:t>
            </a:r>
          </a:p>
        </p:txBody>
      </p:sp>
      <p:graphicFrame>
        <p:nvGraphicFramePr>
          <p:cNvPr id="6" name="Content Placeholder 5"/>
          <p:cNvGraphicFramePr>
            <a:graphicFrameLocks noGrp="1"/>
          </p:cNvGraphicFramePr>
          <p:nvPr>
            <p:ph idx="1"/>
          </p:nvPr>
        </p:nvGraphicFramePr>
        <p:xfrm>
          <a:off x="914400" y="1731963"/>
          <a:ext cx="11137392" cy="4961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546" y="1580050"/>
            <a:ext cx="2432651" cy="2530246"/>
          </a:xfrm>
          <a:prstGeom prst="rect">
            <a:avLst/>
          </a:prstGeom>
        </p:spPr>
      </p:pic>
      <p:sp>
        <p:nvSpPr>
          <p:cNvPr id="5" name="Rectangle 4"/>
          <p:cNvSpPr/>
          <p:nvPr/>
        </p:nvSpPr>
        <p:spPr>
          <a:xfrm rot="600119">
            <a:off x="1928822" y="1964545"/>
            <a:ext cx="4508350" cy="923330"/>
          </a:xfrm>
          <a:prstGeom prst="rect">
            <a:avLst/>
          </a:prstGeom>
          <a:noFill/>
        </p:spPr>
        <p:txBody>
          <a:bodyPr wrap="none" lIns="91440" tIns="45720" rIns="91440" bIns="45720">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FF00"/>
                </a:solidFill>
                <a:effectLst/>
                <a:uLnTx/>
                <a:uFillTx/>
                <a:latin typeface="Calisto MT" panose="02040603050505030304"/>
                <a:ea typeface="+mn-ea"/>
                <a:cs typeface="+mn-cs"/>
              </a:rPr>
              <a:t>Synod-al-ay-</a:t>
            </a:r>
            <a:r>
              <a:rPr kumimoji="0" lang="en-US" sz="5400" b="1" i="0" u="none" strike="noStrike" kern="1200" cap="none" spc="0" normalizeH="0" baseline="0" noProof="0" dirty="0" err="1">
                <a:ln/>
                <a:solidFill>
                  <a:srgbClr val="FFFF00"/>
                </a:solidFill>
                <a:effectLst/>
                <a:uLnTx/>
                <a:uFillTx/>
                <a:latin typeface="Calisto MT" panose="02040603050505030304"/>
                <a:ea typeface="+mn-ea"/>
                <a:cs typeface="+mn-cs"/>
              </a:rPr>
              <a:t>ee</a:t>
            </a:r>
            <a:r>
              <a:rPr kumimoji="0" lang="en-US" sz="5400" b="1" i="0" u="none" strike="noStrike" kern="1200" cap="none" spc="0" normalizeH="0" baseline="0" noProof="0" dirty="0">
                <a:ln/>
                <a:solidFill>
                  <a:srgbClr val="FFFF00"/>
                </a:solidFill>
                <a:effectLst/>
                <a:uLnTx/>
                <a:uFillTx/>
                <a:latin typeface="Calisto MT" panose="02040603050505030304"/>
                <a:ea typeface="+mn-ea"/>
                <a:cs typeface="+mn-cs"/>
              </a:rPr>
              <a:t>-</a:t>
            </a:r>
            <a:r>
              <a:rPr kumimoji="0" lang="en-US" sz="5400" b="1" i="0" u="none" strike="noStrike" kern="1200" cap="none" spc="0" normalizeH="0" baseline="0" noProof="0" dirty="0" err="1">
                <a:ln/>
                <a:solidFill>
                  <a:srgbClr val="FFFF00"/>
                </a:solidFill>
                <a:effectLst/>
                <a:uLnTx/>
                <a:uFillTx/>
                <a:latin typeface="Calisto MT" panose="02040603050505030304"/>
                <a:ea typeface="+mn-ea"/>
                <a:cs typeface="+mn-cs"/>
              </a:rPr>
              <a:t>hoo</a:t>
            </a:r>
            <a:r>
              <a:rPr kumimoji="0" lang="en-US" sz="5400" b="1" i="0" u="none" strike="noStrike" kern="1200" cap="none" spc="0" normalizeH="0" baseline="0" noProof="0" dirty="0">
                <a:ln/>
                <a:solidFill>
                  <a:srgbClr val="FFFF00"/>
                </a:solidFill>
                <a:effectLst/>
                <a:uLnTx/>
                <a:uFillTx/>
                <a:latin typeface="Calisto MT" panose="02040603050505030304"/>
                <a:ea typeface="+mn-ea"/>
                <a:cs typeface="+mn-cs"/>
              </a:rPr>
              <a:t>!</a:t>
            </a:r>
          </a:p>
        </p:txBody>
      </p:sp>
      <p:sp>
        <p:nvSpPr>
          <p:cNvPr id="3" name="Oval 2"/>
          <p:cNvSpPr/>
          <p:nvPr/>
        </p:nvSpPr>
        <p:spPr>
          <a:xfrm>
            <a:off x="6301046" y="1580051"/>
            <a:ext cx="5602778" cy="5277950"/>
          </a:xfrm>
          <a:prstGeom prst="ellipse">
            <a:avLst/>
          </a:prstGeom>
          <a:noFill/>
          <a:ln w="3810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sto MT" panose="02040603050505030304"/>
              <a:ea typeface="+mn-ea"/>
              <a:cs typeface="+mn-cs"/>
            </a:endParaRPr>
          </a:p>
        </p:txBody>
      </p:sp>
    </p:spTree>
    <p:extLst>
      <p:ext uri="{BB962C8B-B14F-4D97-AF65-F5344CB8AC3E}">
        <p14:creationId xmlns:p14="http://schemas.microsoft.com/office/powerpoint/2010/main" val="410274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i="1" dirty="0"/>
              <a:t>Why</a:t>
            </a:r>
            <a:r>
              <a:rPr lang="en-US" dirty="0"/>
              <a:t> bother?”</a:t>
            </a:r>
          </a:p>
        </p:txBody>
      </p:sp>
      <p:graphicFrame>
        <p:nvGraphicFramePr>
          <p:cNvPr id="5" name="Content Placeholder 4"/>
          <p:cNvGraphicFramePr>
            <a:graphicFrameLocks noGrp="1"/>
          </p:cNvGraphicFramePr>
          <p:nvPr>
            <p:ph idx="1"/>
          </p:nvPr>
        </p:nvGraphicFramePr>
        <p:xfrm>
          <a:off x="420624" y="1731963"/>
          <a:ext cx="6949440" cy="4632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ine Callout 2 (Border and Accent Bar) 5"/>
          <p:cNvSpPr/>
          <p:nvPr/>
        </p:nvSpPr>
        <p:spPr>
          <a:xfrm>
            <a:off x="8540496" y="2249424"/>
            <a:ext cx="3401568" cy="3803904"/>
          </a:xfrm>
          <a:prstGeom prst="accentBorderCallout2">
            <a:avLst>
              <a:gd name="adj1" fmla="val 18750"/>
              <a:gd name="adj2" fmla="val -8333"/>
              <a:gd name="adj3" fmla="val 18750"/>
              <a:gd name="adj4" fmla="val -16667"/>
              <a:gd name="adj5" fmla="val 53365"/>
              <a:gd name="adj6" fmla="val -136499"/>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sto MT" panose="02040603050505030304"/>
                <a:ea typeface="+mn-ea"/>
                <a:cs typeface="+mn-cs"/>
              </a:rPr>
              <a:t>What does a SYNODAL CHURCH, drawing its life from the EUCHARIST,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sto MT" panose="02040603050505030304"/>
                <a:ea typeface="+mn-ea"/>
                <a:cs typeface="+mn-cs"/>
              </a:rPr>
              <a:t>and responding to the CRY OF THE EARTH and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sto MT" panose="02040603050505030304"/>
                <a:ea typeface="+mn-ea"/>
                <a:cs typeface="+mn-cs"/>
              </a:rPr>
              <a:t>CRY OF THE POOR,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sto MT" panose="02040603050505030304"/>
                <a:ea typeface="+mn-ea"/>
                <a:cs typeface="+mn-cs"/>
              </a:rPr>
              <a:t>look like?</a:t>
            </a:r>
            <a:endParaRPr kumimoji="0" lang="en-US" sz="2400" b="0" i="0" u="none" strike="noStrike" kern="1200" cap="none" spc="0" normalizeH="0" baseline="0" noProof="0" dirty="0">
              <a:ln>
                <a:noFill/>
              </a:ln>
              <a:solidFill>
                <a:srgbClr val="000000"/>
              </a:solidFill>
              <a:effectLst/>
              <a:uLnTx/>
              <a:uFillTx/>
              <a:latin typeface="Calisto MT" panose="02040603050505030304"/>
              <a:ea typeface="+mn-ea"/>
              <a:cs typeface="+mn-cs"/>
            </a:endParaRPr>
          </a:p>
        </p:txBody>
      </p:sp>
    </p:spTree>
    <p:extLst>
      <p:ext uri="{BB962C8B-B14F-4D97-AF65-F5344CB8AC3E}">
        <p14:creationId xmlns:p14="http://schemas.microsoft.com/office/powerpoint/2010/main" val="154147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2575073"/>
            <a:ext cx="9440034" cy="1828801"/>
          </a:xfrm>
        </p:spPr>
        <p:txBody>
          <a:bodyPr anchor="ctr">
            <a:normAutofit/>
          </a:bodyPr>
          <a:lstStyle/>
          <a:p>
            <a:r>
              <a:rPr lang="en-US" sz="6000" dirty="0"/>
              <a:t>Synod on Synodality</a:t>
            </a:r>
          </a:p>
        </p:txBody>
      </p:sp>
      <p:sp>
        <p:nvSpPr>
          <p:cNvPr id="3" name="Subtitle 2"/>
          <p:cNvSpPr>
            <a:spLocks noGrp="1"/>
          </p:cNvSpPr>
          <p:nvPr>
            <p:ph type="subTitle" idx="1"/>
          </p:nvPr>
        </p:nvSpPr>
        <p:spPr>
          <a:xfrm>
            <a:off x="1370693" y="4276874"/>
            <a:ext cx="9440034" cy="1049867"/>
          </a:xfrm>
        </p:spPr>
        <p:txBody>
          <a:bodyPr anchor="ctr">
            <a:normAutofit/>
          </a:bodyPr>
          <a:lstStyle/>
          <a:p>
            <a:r>
              <a:rPr lang="en-US" sz="3500" dirty="0"/>
              <a:t>Patrick Schmadeke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13" y="0"/>
            <a:ext cx="3692974" cy="3249202"/>
          </a:xfrm>
          <a:prstGeom prst="rect">
            <a:avLst/>
          </a:prstGeom>
        </p:spPr>
      </p:pic>
    </p:spTree>
    <p:extLst>
      <p:ext uri="{BB962C8B-B14F-4D97-AF65-F5344CB8AC3E}">
        <p14:creationId xmlns:p14="http://schemas.microsoft.com/office/powerpoint/2010/main" val="3729360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95501" y="741860"/>
          <a:ext cx="11000998" cy="5374280"/>
        </p:xfrm>
        <a:graphic>
          <a:graphicData uri="http://schemas.openxmlformats.org/drawingml/2006/table">
            <a:tbl>
              <a:tblPr firstRow="1" bandRow="1">
                <a:tableStyleId>{5C22544A-7EE6-4342-B048-85BDC9FD1C3A}</a:tableStyleId>
              </a:tblPr>
              <a:tblGrid>
                <a:gridCol w="2454403">
                  <a:extLst>
                    <a:ext uri="{9D8B030D-6E8A-4147-A177-3AD203B41FA5}">
                      <a16:colId xmlns:a16="http://schemas.microsoft.com/office/drawing/2014/main" val="20000"/>
                    </a:ext>
                  </a:extLst>
                </a:gridCol>
                <a:gridCol w="8546595">
                  <a:extLst>
                    <a:ext uri="{9D8B030D-6E8A-4147-A177-3AD203B41FA5}">
                      <a16:colId xmlns:a16="http://schemas.microsoft.com/office/drawing/2014/main" val="20001"/>
                    </a:ext>
                  </a:extLst>
                </a:gridCol>
              </a:tblGrid>
              <a:tr h="644946">
                <a:tc gridSpan="2">
                  <a:txBody>
                    <a:bodyPr/>
                    <a:lstStyle/>
                    <a:p>
                      <a:pPr algn="ctr"/>
                      <a:r>
                        <a:rPr lang="en-US" sz="2400" dirty="0"/>
                        <a:t>Timeline</a:t>
                      </a:r>
                    </a:p>
                  </a:txBody>
                  <a:tcPr anchor="ctr"/>
                </a:tc>
                <a:tc hMerge="1">
                  <a:txBody>
                    <a:bodyPr/>
                    <a:lstStyle/>
                    <a:p>
                      <a:endParaRPr lang="en-US" dirty="0"/>
                    </a:p>
                  </a:txBody>
                  <a:tcPr/>
                </a:tc>
                <a:extLst>
                  <a:ext uri="{0D108BD9-81ED-4DB2-BD59-A6C34878D82A}">
                    <a16:rowId xmlns:a16="http://schemas.microsoft.com/office/drawing/2014/main" val="10000"/>
                  </a:ext>
                </a:extLst>
              </a:tr>
              <a:tr h="603605">
                <a:tc>
                  <a:txBody>
                    <a:bodyPr/>
                    <a:lstStyle/>
                    <a:p>
                      <a:r>
                        <a:rPr lang="en-US" b="1" dirty="0"/>
                        <a:t>October 17</a:t>
                      </a:r>
                    </a:p>
                  </a:txBody>
                  <a:tcPr/>
                </a:tc>
                <a:tc>
                  <a:txBody>
                    <a:bodyPr/>
                    <a:lstStyle/>
                    <a:p>
                      <a:r>
                        <a:rPr lang="en-US" dirty="0"/>
                        <a:t>Opening Liturgy</a:t>
                      </a:r>
                    </a:p>
                  </a:txBody>
                  <a:tcPr/>
                </a:tc>
                <a:extLst>
                  <a:ext uri="{0D108BD9-81ED-4DB2-BD59-A6C34878D82A}">
                    <a16:rowId xmlns:a16="http://schemas.microsoft.com/office/drawing/2014/main" val="10001"/>
                  </a:ext>
                </a:extLst>
              </a:tr>
              <a:tr h="603605">
                <a:tc rowSpan="3">
                  <a:txBody>
                    <a:bodyPr/>
                    <a:lstStyle/>
                    <a:p>
                      <a:r>
                        <a:rPr lang="en-US" b="1" dirty="0"/>
                        <a:t>October</a:t>
                      </a:r>
                      <a:r>
                        <a:rPr lang="en-US" b="1" baseline="0" dirty="0"/>
                        <a:t> – November (training and preparation)</a:t>
                      </a:r>
                      <a:endParaRPr lang="en-US" b="1" dirty="0"/>
                    </a:p>
                  </a:txBody>
                  <a:tcPr/>
                </a:tc>
                <a:tc>
                  <a:txBody>
                    <a:bodyPr/>
                    <a:lstStyle/>
                    <a:p>
                      <a:r>
                        <a:rPr lang="en-US" dirty="0"/>
                        <a:t>Diocesan Synod website</a:t>
                      </a:r>
                    </a:p>
                  </a:txBody>
                  <a:tcPr/>
                </a:tc>
                <a:extLst>
                  <a:ext uri="{0D108BD9-81ED-4DB2-BD59-A6C34878D82A}">
                    <a16:rowId xmlns:a16="http://schemas.microsoft.com/office/drawing/2014/main" val="10002"/>
                  </a:ext>
                </a:extLst>
              </a:tr>
              <a:tr h="572866">
                <a:tc vMerge="1">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Build and training parish Synod teams</a:t>
                      </a:r>
                    </a:p>
                  </a:txBody>
                  <a:tcPr/>
                </a:tc>
                <a:extLst>
                  <a:ext uri="{0D108BD9-81ED-4DB2-BD59-A6C34878D82A}">
                    <a16:rowId xmlns:a16="http://schemas.microsoft.com/office/drawing/2014/main" val="10003"/>
                  </a:ext>
                </a:extLst>
              </a:tr>
              <a:tr h="534838">
                <a:tc vMerge="1">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“Homily helps,” </a:t>
                      </a:r>
                      <a:r>
                        <a:rPr lang="en-US" sz="1800" dirty="0" err="1"/>
                        <a:t>synodal</a:t>
                      </a:r>
                      <a:r>
                        <a:rPr lang="en-US" sz="1800" dirty="0"/>
                        <a:t> rosary, intercessions for Mass; Liturgy of the Word</a:t>
                      </a:r>
                    </a:p>
                  </a:txBody>
                  <a:tcPr/>
                </a:tc>
                <a:extLst>
                  <a:ext uri="{0D108BD9-81ED-4DB2-BD59-A6C34878D82A}">
                    <a16:rowId xmlns:a16="http://schemas.microsoft.com/office/drawing/2014/main" val="10004"/>
                  </a:ext>
                </a:extLst>
              </a:tr>
              <a:tr h="603605">
                <a:tc>
                  <a:txBody>
                    <a:bodyPr/>
                    <a:lstStyle/>
                    <a:p>
                      <a:r>
                        <a:rPr lang="en-US" b="1" dirty="0"/>
                        <a:t>December</a:t>
                      </a:r>
                    </a:p>
                  </a:txBody>
                  <a:tcPr/>
                </a:tc>
                <a:tc>
                  <a:txBody>
                    <a:bodyPr/>
                    <a:lstStyle/>
                    <a:p>
                      <a:r>
                        <a:rPr lang="en-US" dirty="0"/>
                        <a:t>Diocesan</a:t>
                      </a:r>
                      <a:r>
                        <a:rPr lang="en-US" baseline="0" dirty="0"/>
                        <a:t> Synod guidebook published</a:t>
                      </a:r>
                      <a:endParaRPr lang="en-US" dirty="0"/>
                    </a:p>
                  </a:txBody>
                  <a:tcPr/>
                </a:tc>
                <a:extLst>
                  <a:ext uri="{0D108BD9-81ED-4DB2-BD59-A6C34878D82A}">
                    <a16:rowId xmlns:a16="http://schemas.microsoft.com/office/drawing/2014/main" val="10005"/>
                  </a:ext>
                </a:extLst>
              </a:tr>
              <a:tr h="603605">
                <a:tc>
                  <a:txBody>
                    <a:bodyPr/>
                    <a:lstStyle/>
                    <a:p>
                      <a:r>
                        <a:rPr lang="en-US" b="1" dirty="0"/>
                        <a:t>January – April</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Listening sessions across</a:t>
                      </a:r>
                      <a:r>
                        <a:rPr lang="en-US" baseline="0" dirty="0"/>
                        <a:t> the diocese</a:t>
                      </a:r>
                      <a:endParaRPr lang="en-US" dirty="0"/>
                    </a:p>
                  </a:txBody>
                  <a:tcPr/>
                </a:tc>
                <a:extLst>
                  <a:ext uri="{0D108BD9-81ED-4DB2-BD59-A6C34878D82A}">
                    <a16:rowId xmlns:a16="http://schemas.microsoft.com/office/drawing/2014/main" val="10006"/>
                  </a:ext>
                </a:extLst>
              </a:tr>
              <a:tr h="603605">
                <a:tc>
                  <a:txBody>
                    <a:bodyPr/>
                    <a:lstStyle/>
                    <a:p>
                      <a:r>
                        <a:rPr lang="en-US" b="1" dirty="0"/>
                        <a:t>May – June</a:t>
                      </a:r>
                    </a:p>
                  </a:txBody>
                  <a:tcPr/>
                </a:tc>
                <a:tc>
                  <a:txBody>
                    <a:bodyPr/>
                    <a:lstStyle/>
                    <a:p>
                      <a:r>
                        <a:rPr lang="en-US" dirty="0"/>
                        <a:t>Synthesize findings</a:t>
                      </a:r>
                      <a:r>
                        <a:rPr lang="en-US" baseline="0" dirty="0"/>
                        <a:t> in listening session reports</a:t>
                      </a:r>
                      <a:endParaRPr lang="en-US" dirty="0"/>
                    </a:p>
                  </a:txBody>
                  <a:tcPr/>
                </a:tc>
                <a:extLst>
                  <a:ext uri="{0D108BD9-81ED-4DB2-BD59-A6C34878D82A}">
                    <a16:rowId xmlns:a16="http://schemas.microsoft.com/office/drawing/2014/main" val="10007"/>
                  </a:ext>
                </a:extLst>
              </a:tr>
              <a:tr h="603605">
                <a:tc>
                  <a:txBody>
                    <a:bodyPr/>
                    <a:lstStyle/>
                    <a:p>
                      <a:r>
                        <a:rPr lang="en-US" b="1" dirty="0"/>
                        <a:t>June 30</a:t>
                      </a:r>
                    </a:p>
                  </a:txBody>
                  <a:tcPr/>
                </a:tc>
                <a:tc>
                  <a:txBody>
                    <a:bodyPr/>
                    <a:lstStyle/>
                    <a:p>
                      <a:r>
                        <a:rPr lang="en-US" dirty="0"/>
                        <a:t>Diocesan 10 page report</a:t>
                      </a:r>
                      <a:r>
                        <a:rPr lang="en-US" baseline="0" dirty="0"/>
                        <a:t> due to USCCB</a:t>
                      </a:r>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585721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0" y="112889"/>
            <a:ext cx="12112978" cy="6626578"/>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Graphical user interface, text, application&#10;&#10;Description automatically generated">
            <a:extLst>
              <a:ext uri="{FF2B5EF4-FFF2-40B4-BE49-F238E27FC236}">
                <a16:creationId xmlns:a16="http://schemas.microsoft.com/office/drawing/2014/main" id="{4F949ADC-DBB2-CF4E-973B-A03B94E8E58D}"/>
              </a:ext>
            </a:extLst>
          </p:cNvPr>
          <p:cNvPicPr>
            <a:picLocks noChangeAspect="1"/>
          </p:cNvPicPr>
          <p:nvPr/>
        </p:nvPicPr>
        <p:blipFill>
          <a:blip r:embed="rId2"/>
          <a:stretch>
            <a:fillRect/>
          </a:stretch>
        </p:blipFill>
        <p:spPr>
          <a:xfrm>
            <a:off x="2953375" y="342784"/>
            <a:ext cx="6522816" cy="6166787"/>
          </a:xfrm>
          <a:prstGeom prst="rect">
            <a:avLst/>
          </a:prstGeom>
        </p:spPr>
      </p:pic>
      <p:sp>
        <p:nvSpPr>
          <p:cNvPr id="17" name="TextBox 16">
            <a:extLst>
              <a:ext uri="{FF2B5EF4-FFF2-40B4-BE49-F238E27FC236}">
                <a16:creationId xmlns:a16="http://schemas.microsoft.com/office/drawing/2014/main" id="{85FAA145-2D9E-6A40-9A16-999A6D49B3C2}"/>
              </a:ext>
            </a:extLst>
          </p:cNvPr>
          <p:cNvSpPr txBox="1"/>
          <p:nvPr/>
        </p:nvSpPr>
        <p:spPr>
          <a:xfrm>
            <a:off x="327378" y="5576711"/>
            <a:ext cx="2105256" cy="738664"/>
          </a:xfrm>
          <a:prstGeom prst="rect">
            <a:avLst/>
          </a:prstGeom>
          <a:noFill/>
        </p:spPr>
        <p:txBody>
          <a:bodyPr wrap="none" rtlCol="0">
            <a:spAutoFit/>
          </a:bodyPr>
          <a:lstStyle/>
          <a:p>
            <a:r>
              <a:rPr lang="en-US" sz="1400" dirty="0">
                <a:solidFill>
                  <a:schemeClr val="bg1"/>
                </a:solidFill>
              </a:rPr>
              <a:t>Moderator: Jose </a:t>
            </a:r>
            <a:r>
              <a:rPr lang="en-US" sz="1400" dirty="0" err="1">
                <a:solidFill>
                  <a:schemeClr val="bg1"/>
                </a:solidFill>
              </a:rPr>
              <a:t>Aguto</a:t>
            </a:r>
            <a:r>
              <a:rPr lang="en-US" sz="1400" dirty="0">
                <a:solidFill>
                  <a:schemeClr val="bg1"/>
                </a:solidFill>
              </a:rPr>
              <a:t>.</a:t>
            </a:r>
            <a:br>
              <a:rPr lang="en-US" sz="1400" dirty="0">
                <a:solidFill>
                  <a:schemeClr val="bg1"/>
                </a:solidFill>
              </a:rPr>
            </a:br>
            <a:r>
              <a:rPr lang="en-US" sz="1400" dirty="0">
                <a:solidFill>
                  <a:schemeClr val="bg1"/>
                </a:solidFill>
              </a:rPr>
              <a:t>Executive Director</a:t>
            </a:r>
            <a:br>
              <a:rPr lang="en-US" sz="1400" dirty="0">
                <a:solidFill>
                  <a:schemeClr val="bg1"/>
                </a:solidFill>
              </a:rPr>
            </a:br>
            <a:r>
              <a:rPr lang="en-US" sz="1400" dirty="0">
                <a:solidFill>
                  <a:schemeClr val="bg1"/>
                </a:solidFill>
              </a:rPr>
              <a:t>Catholic Climate Covenant</a:t>
            </a:r>
          </a:p>
        </p:txBody>
      </p:sp>
      <p:pic>
        <p:nvPicPr>
          <p:cNvPr id="19" name="Picture 18">
            <a:extLst>
              <a:ext uri="{FF2B5EF4-FFF2-40B4-BE49-F238E27FC236}">
                <a16:creationId xmlns:a16="http://schemas.microsoft.com/office/drawing/2014/main" id="{17731119-270A-984E-A729-85A78FB1E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7571" y="5554133"/>
            <a:ext cx="1095665" cy="883380"/>
          </a:xfrm>
          <a:prstGeom prst="rect">
            <a:avLst/>
          </a:prstGeom>
        </p:spPr>
      </p:pic>
    </p:spTree>
    <p:extLst>
      <p:ext uri="{BB962C8B-B14F-4D97-AF65-F5344CB8AC3E}">
        <p14:creationId xmlns:p14="http://schemas.microsoft.com/office/powerpoint/2010/main" val="2418124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1896" y="2518611"/>
            <a:ext cx="10892588" cy="2541118"/>
          </a:xfrm>
        </p:spPr>
        <p:txBody>
          <a:bodyPr anchor="ctr">
            <a:noAutofit/>
          </a:bodyPr>
          <a:lstStyle/>
          <a:p>
            <a:r>
              <a:rPr lang="en-US" sz="3000" dirty="0">
                <a:effectLst/>
              </a:rPr>
              <a:t>A </a:t>
            </a:r>
            <a:r>
              <a:rPr lang="en-US" sz="3000" dirty="0" err="1">
                <a:effectLst/>
              </a:rPr>
              <a:t>synodal</a:t>
            </a:r>
            <a:r>
              <a:rPr lang="en-US" sz="3000" dirty="0">
                <a:effectLst/>
              </a:rPr>
              <a:t> Church, in announcing the Gospel, “journeys together.” How is this “journeying together” happening today in your local Church? What steps does the Spirit invite us to take in order to grow in our “journeying together”?</a:t>
            </a:r>
          </a:p>
        </p:txBody>
      </p:sp>
      <p:sp>
        <p:nvSpPr>
          <p:cNvPr id="4" name="Title 1"/>
          <p:cNvSpPr txBox="1">
            <a:spLocks/>
          </p:cNvSpPr>
          <p:nvPr/>
        </p:nvSpPr>
        <p:spPr>
          <a:xfrm>
            <a:off x="721896" y="393032"/>
            <a:ext cx="10892588" cy="2541118"/>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solidFill>
                    <a:srgbClr val="000000">
                      <a:lumMod val="75000"/>
                      <a:lumOff val="25000"/>
                      <a:alpha val="10000"/>
                    </a:srgbClr>
                  </a:solidFill>
                </a:ln>
                <a:solidFill>
                  <a:srgbClr val="CCDDEA"/>
                </a:solidFill>
                <a:effectLst>
                  <a:outerShdw blurRad="9525" dist="25400" dir="14640000" algn="tl" rotWithShape="0">
                    <a:srgbClr val="000000">
                      <a:alpha val="30000"/>
                    </a:srgbClr>
                  </a:outerShdw>
                </a:effectLst>
                <a:uLnTx/>
                <a:uFillTx/>
                <a:latin typeface="Calisto MT" panose="02040603050505030304"/>
                <a:ea typeface="+mj-ea"/>
              </a:rPr>
              <a:t>Question from the </a:t>
            </a:r>
            <a:r>
              <a:rPr kumimoji="0" lang="en-US" sz="5400" b="0" i="0" u="none" strike="noStrike" kern="1200" cap="none" spc="0" normalizeH="0" baseline="0" noProof="0" dirty="0" err="1">
                <a:ln>
                  <a:solidFill>
                    <a:srgbClr val="000000">
                      <a:lumMod val="75000"/>
                      <a:lumOff val="25000"/>
                      <a:alpha val="10000"/>
                    </a:srgbClr>
                  </a:solidFill>
                </a:ln>
                <a:solidFill>
                  <a:srgbClr val="CCDDEA"/>
                </a:solidFill>
                <a:effectLst>
                  <a:outerShdw blurRad="9525" dist="25400" dir="14640000" algn="tl" rotWithShape="0">
                    <a:srgbClr val="000000">
                      <a:alpha val="30000"/>
                    </a:srgbClr>
                  </a:outerShdw>
                </a:effectLst>
                <a:uLnTx/>
                <a:uFillTx/>
                <a:latin typeface="Calisto MT" panose="02040603050505030304"/>
                <a:ea typeface="+mj-ea"/>
              </a:rPr>
              <a:t>Vademecum</a:t>
            </a:r>
            <a:r>
              <a:rPr kumimoji="0" lang="en-US" sz="5400" b="0" i="0" u="none" strike="noStrike" kern="1200" cap="none" spc="0" normalizeH="0" baseline="0" noProof="0" dirty="0">
                <a:ln>
                  <a:solidFill>
                    <a:srgbClr val="000000">
                      <a:lumMod val="75000"/>
                      <a:lumOff val="25000"/>
                      <a:alpha val="10000"/>
                    </a:srgbClr>
                  </a:solidFill>
                </a:ln>
                <a:solidFill>
                  <a:srgbClr val="CCDDEA"/>
                </a:solidFill>
                <a:effectLst>
                  <a:outerShdw blurRad="9525" dist="25400" dir="14640000" algn="tl" rotWithShape="0">
                    <a:srgbClr val="000000">
                      <a:alpha val="30000"/>
                    </a:srgbClr>
                  </a:outerShdw>
                </a:effectLst>
                <a:uLnTx/>
                <a:uFillTx/>
                <a:latin typeface="Calisto MT" panose="02040603050505030304"/>
                <a:ea typeface="+mj-ea"/>
              </a:rPr>
              <a:t>:</a:t>
            </a:r>
          </a:p>
        </p:txBody>
      </p:sp>
    </p:spTree>
    <p:extLst>
      <p:ext uri="{BB962C8B-B14F-4D97-AF65-F5344CB8AC3E}">
        <p14:creationId xmlns:p14="http://schemas.microsoft.com/office/powerpoint/2010/main" val="928513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1896" y="2518611"/>
            <a:ext cx="10892588" cy="2541118"/>
          </a:xfrm>
        </p:spPr>
        <p:txBody>
          <a:bodyPr anchor="ctr">
            <a:normAutofit fontScale="90000"/>
          </a:bodyPr>
          <a:lstStyle/>
          <a:p>
            <a:r>
              <a:rPr lang="en-US" dirty="0"/>
              <a:t>“based on your personal experience, what breaks your heart and what fills your heart about the Catholic Church?”</a:t>
            </a:r>
          </a:p>
        </p:txBody>
      </p:sp>
      <p:sp>
        <p:nvSpPr>
          <p:cNvPr id="4" name="Title 1"/>
          <p:cNvSpPr txBox="1">
            <a:spLocks/>
          </p:cNvSpPr>
          <p:nvPr/>
        </p:nvSpPr>
        <p:spPr>
          <a:xfrm>
            <a:off x="721896" y="393032"/>
            <a:ext cx="10892588" cy="2541118"/>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solidFill>
                    <a:srgbClr val="000000">
                      <a:lumMod val="75000"/>
                      <a:lumOff val="25000"/>
                      <a:alpha val="10000"/>
                    </a:srgbClr>
                  </a:solidFill>
                </a:ln>
                <a:solidFill>
                  <a:srgbClr val="CCDDEA"/>
                </a:solidFill>
                <a:effectLst>
                  <a:outerShdw blurRad="9525" dist="25400" dir="14640000" algn="tl" rotWithShape="0">
                    <a:srgbClr val="000000">
                      <a:alpha val="30000"/>
                    </a:srgbClr>
                  </a:outerShdw>
                </a:effectLst>
                <a:uLnTx/>
                <a:uFillTx/>
                <a:latin typeface="Calisto MT" panose="02040603050505030304"/>
                <a:ea typeface="+mj-ea"/>
              </a:rPr>
              <a:t>Our question for the Synod:</a:t>
            </a:r>
          </a:p>
        </p:txBody>
      </p:sp>
    </p:spTree>
    <p:extLst>
      <p:ext uri="{BB962C8B-B14F-4D97-AF65-F5344CB8AC3E}">
        <p14:creationId xmlns:p14="http://schemas.microsoft.com/office/powerpoint/2010/main" val="977062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165" y="0"/>
            <a:ext cx="8877670" cy="6858000"/>
          </a:xfrm>
          <a:prstGeom prst="rect">
            <a:avLst/>
          </a:prstGeom>
        </p:spPr>
      </p:pic>
    </p:spTree>
    <p:extLst>
      <p:ext uri="{BB962C8B-B14F-4D97-AF65-F5344CB8AC3E}">
        <p14:creationId xmlns:p14="http://schemas.microsoft.com/office/powerpoint/2010/main" val="1377447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141" y="-859691"/>
            <a:ext cx="8565776" cy="8565776"/>
          </a:xfrm>
          <a:prstGeom prst="rect">
            <a:avLst/>
          </a:prstGeom>
        </p:spPr>
      </p:pic>
    </p:spTree>
    <p:extLst>
      <p:ext uri="{BB962C8B-B14F-4D97-AF65-F5344CB8AC3E}">
        <p14:creationId xmlns:p14="http://schemas.microsoft.com/office/powerpoint/2010/main" val="374058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Backstory</a:t>
            </a:r>
          </a:p>
        </p:txBody>
      </p:sp>
      <p:sp>
        <p:nvSpPr>
          <p:cNvPr id="3" name="Content Placeholder 2"/>
          <p:cNvSpPr>
            <a:spLocks noGrp="1"/>
          </p:cNvSpPr>
          <p:nvPr>
            <p:ph idx="1"/>
          </p:nvPr>
        </p:nvSpPr>
        <p:spPr>
          <a:xfrm>
            <a:off x="919119" y="1732449"/>
            <a:ext cx="10353762" cy="4058751"/>
          </a:xfrm>
        </p:spPr>
        <p:txBody>
          <a:bodyPr>
            <a:normAutofit/>
          </a:bodyPr>
          <a:lstStyle/>
          <a:p>
            <a:pPr marL="551250" indent="-514350">
              <a:spcBef>
                <a:spcPts val="0"/>
              </a:spcBef>
              <a:spcAft>
                <a:spcPts val="0"/>
              </a:spcAft>
              <a:buFont typeface="+mj-lt"/>
              <a:buAutoNum type="arabicParenR"/>
            </a:pPr>
            <a:r>
              <a:rPr lang="en-US" sz="2800" dirty="0"/>
              <a:t>Fall 2021 annual diocesan Mass Counts: 19,399. Just over 60% of pre-pandemic Mass Counts.</a:t>
            </a:r>
          </a:p>
          <a:p>
            <a:pPr marL="551250" indent="-514350">
              <a:spcBef>
                <a:spcPts val="0"/>
              </a:spcBef>
              <a:spcAft>
                <a:spcPts val="0"/>
              </a:spcAft>
              <a:buFont typeface="+mj-lt"/>
              <a:buAutoNum type="arabicParenR"/>
            </a:pPr>
            <a:endParaRPr lang="en-US" sz="2800" dirty="0"/>
          </a:p>
          <a:p>
            <a:pPr marL="551250" indent="-514350">
              <a:spcBef>
                <a:spcPts val="0"/>
              </a:spcBef>
              <a:spcAft>
                <a:spcPts val="0"/>
              </a:spcAft>
              <a:buFont typeface="+mj-lt"/>
              <a:buAutoNum type="arabicParenR"/>
            </a:pPr>
            <a:r>
              <a:rPr lang="en-US" sz="2800" dirty="0"/>
              <a:t>Bishop’s desire to focus on evangelization. Get outside the four walls of the parish. Bring joy of faith into everyday life.</a:t>
            </a:r>
          </a:p>
          <a:p>
            <a:pPr marL="551250" indent="-514350">
              <a:spcBef>
                <a:spcPts val="0"/>
              </a:spcBef>
              <a:spcAft>
                <a:spcPts val="0"/>
              </a:spcAft>
              <a:buFont typeface="+mj-lt"/>
              <a:buAutoNum type="arabicParenR"/>
            </a:pPr>
            <a:endParaRPr lang="en-US" sz="2800" dirty="0"/>
          </a:p>
          <a:p>
            <a:pPr marL="551250" indent="-514350">
              <a:spcBef>
                <a:spcPts val="0"/>
              </a:spcBef>
              <a:spcAft>
                <a:spcPts val="0"/>
              </a:spcAft>
              <a:buFont typeface="+mj-lt"/>
              <a:buAutoNum type="arabicParenR"/>
            </a:pPr>
            <a:r>
              <a:rPr lang="en-US" sz="2800" dirty="0"/>
              <a:t>Sr. Nathalie: “Synodality begins with coffee.”</a:t>
            </a:r>
          </a:p>
          <a:p>
            <a:pPr marL="551250" indent="-514350">
              <a:spcBef>
                <a:spcPts val="0"/>
              </a:spcBef>
              <a:spcAft>
                <a:spcPts val="0"/>
              </a:spcAft>
              <a:buFont typeface="+mj-lt"/>
              <a:buAutoNum type="arabicParenR"/>
            </a:pPr>
            <a:endParaRPr lang="en-US" sz="2800" dirty="0"/>
          </a:p>
          <a:p>
            <a:pPr marL="36900" indent="0" algn="ctr">
              <a:spcBef>
                <a:spcPts val="0"/>
              </a:spcBef>
              <a:spcAft>
                <a:spcPts val="0"/>
              </a:spcAft>
              <a:buNone/>
            </a:pPr>
            <a:r>
              <a:rPr lang="en-US" sz="2800" dirty="0"/>
              <a:t>Doing the math: 19,399 x 3 = 58,197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959" y="4553972"/>
            <a:ext cx="2779253" cy="2779253"/>
          </a:xfrm>
          <a:prstGeom prst="rect">
            <a:avLst/>
          </a:prstGeom>
        </p:spPr>
      </p:pic>
    </p:spTree>
    <p:extLst>
      <p:ext uri="{BB962C8B-B14F-4D97-AF65-F5344CB8AC3E}">
        <p14:creationId xmlns:p14="http://schemas.microsoft.com/office/powerpoint/2010/main" val="1601441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how it works:</a:t>
            </a:r>
          </a:p>
        </p:txBody>
      </p:sp>
      <p:sp>
        <p:nvSpPr>
          <p:cNvPr id="3" name="Content Placeholder 2"/>
          <p:cNvSpPr>
            <a:spLocks noGrp="1"/>
          </p:cNvSpPr>
          <p:nvPr>
            <p:ph idx="1"/>
          </p:nvPr>
        </p:nvSpPr>
        <p:spPr/>
        <p:txBody>
          <a:bodyPr>
            <a:normAutofit/>
          </a:bodyPr>
          <a:lstStyle/>
          <a:p>
            <a:pPr marL="36900" indent="0">
              <a:buNone/>
            </a:pPr>
            <a:r>
              <a:rPr lang="en-US" sz="2800" dirty="0">
                <a:effectLst/>
              </a:rPr>
              <a:t>We are inviting everyone who is currently in our pews to have at least one synod conversation with 3 people:</a:t>
            </a:r>
          </a:p>
          <a:p>
            <a:pPr marL="494100" indent="-457200">
              <a:buFont typeface="+mj-lt"/>
              <a:buAutoNum type="arabicParenR"/>
            </a:pPr>
            <a:r>
              <a:rPr lang="en-US" sz="2600" dirty="0">
                <a:effectLst/>
              </a:rPr>
              <a:t>one person who is already in our pews,</a:t>
            </a:r>
          </a:p>
          <a:p>
            <a:pPr marL="494100" indent="-457200">
              <a:buFont typeface="+mj-lt"/>
              <a:buAutoNum type="arabicParenR"/>
            </a:pPr>
            <a:r>
              <a:rPr lang="en-US" sz="2600" dirty="0">
                <a:effectLst/>
              </a:rPr>
              <a:t>one person who used to be in our pews but hasn’t been since the pandemic, and</a:t>
            </a:r>
          </a:p>
          <a:p>
            <a:pPr marL="494100" indent="-457200">
              <a:buFont typeface="+mj-lt"/>
              <a:buAutoNum type="arabicParenR"/>
            </a:pPr>
            <a:r>
              <a:rPr lang="en-US" sz="2600" dirty="0">
                <a:effectLst/>
              </a:rPr>
              <a:t>one person who has either never been a part of a faith community or stopped practicing long ago.</a:t>
            </a:r>
          </a:p>
          <a:p>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959" y="4553972"/>
            <a:ext cx="2779253" cy="2779253"/>
          </a:xfrm>
          <a:prstGeom prst="rect">
            <a:avLst/>
          </a:prstGeom>
        </p:spPr>
      </p:pic>
    </p:spTree>
    <p:extLst>
      <p:ext uri="{BB962C8B-B14F-4D97-AF65-F5344CB8AC3E}">
        <p14:creationId xmlns:p14="http://schemas.microsoft.com/office/powerpoint/2010/main" val="2115401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By the numbers: how is the Synod going?</a:t>
            </a:r>
          </a:p>
        </p:txBody>
      </p:sp>
      <p:sp>
        <p:nvSpPr>
          <p:cNvPr id="3" name="Content Placeholder 2"/>
          <p:cNvSpPr>
            <a:spLocks noGrp="1"/>
          </p:cNvSpPr>
          <p:nvPr>
            <p:ph idx="1"/>
          </p:nvPr>
        </p:nvSpPr>
        <p:spPr/>
        <p:txBody>
          <a:bodyPr>
            <a:noAutofit/>
          </a:bodyPr>
          <a:lstStyle/>
          <a:p>
            <a:pPr marL="36900" indent="0">
              <a:buNone/>
            </a:pPr>
            <a:r>
              <a:rPr lang="en-US" sz="2700" u="sng" dirty="0"/>
              <a:t>Listening Sessions</a:t>
            </a:r>
          </a:p>
          <a:p>
            <a:r>
              <a:rPr lang="en-US" sz="2600" dirty="0"/>
              <a:t>36 reports in the last 37 days (1</a:t>
            </a:r>
            <a:r>
              <a:rPr lang="en-US" sz="2600" baseline="30000" dirty="0"/>
              <a:t>st</a:t>
            </a:r>
            <a:r>
              <a:rPr lang="en-US" sz="2600" dirty="0"/>
              <a:t> session on January 4</a:t>
            </a:r>
            <a:r>
              <a:rPr lang="en-US" sz="2600" baseline="30000" dirty="0"/>
              <a:t>th</a:t>
            </a:r>
            <a:r>
              <a:rPr lang="en-US" sz="2600" dirty="0"/>
              <a:t>) </a:t>
            </a:r>
          </a:p>
          <a:p>
            <a:r>
              <a:rPr lang="en-US" sz="2600" dirty="0"/>
              <a:t>Uptick coming in February, March, and April</a:t>
            </a:r>
          </a:p>
          <a:p>
            <a:pPr marL="36900" indent="0">
              <a:buNone/>
            </a:pPr>
            <a:r>
              <a:rPr lang="en-US" sz="2600" dirty="0"/>
              <a:t> </a:t>
            </a:r>
          </a:p>
          <a:p>
            <a:pPr marL="36900" indent="0">
              <a:buNone/>
            </a:pPr>
            <a:r>
              <a:rPr lang="en-US" sz="2700" u="sng" dirty="0"/>
              <a:t>58,000 Cups of Coffee</a:t>
            </a:r>
          </a:p>
          <a:p>
            <a:r>
              <a:rPr lang="en-US" sz="2600" dirty="0"/>
              <a:t>Ordered 10,000 coasters last week</a:t>
            </a:r>
          </a:p>
          <a:p>
            <a:r>
              <a:rPr lang="en-US" sz="2600" dirty="0"/>
              <a:t>Article in the diocesan newspaper today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6821" y="1580051"/>
            <a:ext cx="2402308" cy="240230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6821" y="4134758"/>
            <a:ext cx="2402308" cy="2402308"/>
          </a:xfrm>
          <a:prstGeom prst="rect">
            <a:avLst/>
          </a:prstGeom>
        </p:spPr>
      </p:pic>
    </p:spTree>
    <p:extLst>
      <p:ext uri="{BB962C8B-B14F-4D97-AF65-F5344CB8AC3E}">
        <p14:creationId xmlns:p14="http://schemas.microsoft.com/office/powerpoint/2010/main" val="2858663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2448073"/>
            <a:ext cx="9440034" cy="1828801"/>
          </a:xfrm>
        </p:spPr>
        <p:txBody>
          <a:bodyPr anchor="ctr">
            <a:normAutofit/>
          </a:bodyPr>
          <a:lstStyle/>
          <a:p>
            <a:r>
              <a:rPr lang="en-US" sz="6000" dirty="0"/>
              <a:t>Eucharistic Revival</a:t>
            </a:r>
          </a:p>
        </p:txBody>
      </p:sp>
      <p:sp>
        <p:nvSpPr>
          <p:cNvPr id="3" name="Subtitle 2"/>
          <p:cNvSpPr>
            <a:spLocks noGrp="1"/>
          </p:cNvSpPr>
          <p:nvPr>
            <p:ph type="subTitle" idx="1"/>
          </p:nvPr>
        </p:nvSpPr>
        <p:spPr>
          <a:xfrm>
            <a:off x="1370693" y="4276874"/>
            <a:ext cx="9440034" cy="1049867"/>
          </a:xfrm>
        </p:spPr>
        <p:txBody>
          <a:bodyPr anchor="ctr">
            <a:normAutofit/>
          </a:bodyPr>
          <a:lstStyle/>
          <a:p>
            <a:r>
              <a:rPr lang="en-US" sz="3500" dirty="0"/>
              <a:t>Deacon Frank Agnoli</a:t>
            </a:r>
          </a:p>
        </p:txBody>
      </p:sp>
      <p:pic>
        <p:nvPicPr>
          <p:cNvPr id="7" name="Picture 4" descr="National Eucharistic Reviv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138" y="189677"/>
            <a:ext cx="6253724" cy="228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99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5154" y="910320"/>
            <a:ext cx="2910060" cy="4832092"/>
          </a:xfrm>
        </p:spPr>
        <p:style>
          <a:lnRef idx="1">
            <a:schemeClr val="accent5"/>
          </a:lnRef>
          <a:fillRef idx="2">
            <a:schemeClr val="accent5"/>
          </a:fillRef>
          <a:effectRef idx="1">
            <a:schemeClr val="accent5"/>
          </a:effectRef>
          <a:fontRef idx="minor">
            <a:schemeClr val="dk1"/>
          </a:fontRef>
        </p:style>
        <p:txBody>
          <a:bodyPr>
            <a:normAutofit/>
          </a:bodyPr>
          <a:lstStyle/>
          <a:p>
            <a:pPr marL="36900" indent="0" algn="ctr">
              <a:buNone/>
            </a:pPr>
            <a:r>
              <a:rPr lang="en-US" sz="2800" b="1" dirty="0">
                <a:effectLst/>
              </a:rPr>
              <a:t>MISSION</a:t>
            </a:r>
          </a:p>
          <a:p>
            <a:pPr marL="36900" indent="0" algn="ctr">
              <a:buNone/>
            </a:pPr>
            <a:r>
              <a:rPr lang="en-US" sz="2800" b="1" dirty="0">
                <a:effectLst/>
              </a:rPr>
              <a:t>To </a:t>
            </a:r>
            <a:r>
              <a:rPr lang="en-US" sz="2800" b="1" dirty="0">
                <a:solidFill>
                  <a:srgbClr val="7030A0"/>
                </a:solidFill>
                <a:effectLst/>
              </a:rPr>
              <a:t>renew the Church </a:t>
            </a:r>
            <a:r>
              <a:rPr lang="en-US" sz="2800" b="1" dirty="0">
                <a:effectLst/>
              </a:rPr>
              <a:t>by enkindling a </a:t>
            </a:r>
            <a:r>
              <a:rPr lang="en-US" sz="2800" b="1" dirty="0">
                <a:solidFill>
                  <a:srgbClr val="FF0000"/>
                </a:solidFill>
                <a:effectLst/>
              </a:rPr>
              <a:t>living relationship </a:t>
            </a:r>
            <a:r>
              <a:rPr lang="en-US" sz="2800" b="1" dirty="0">
                <a:effectLst/>
              </a:rPr>
              <a:t>with the Lord Jesus Christ in the </a:t>
            </a:r>
            <a:r>
              <a:rPr lang="en-US" sz="2800" b="1" dirty="0">
                <a:solidFill>
                  <a:srgbClr val="FF0066"/>
                </a:solidFill>
                <a:effectLst/>
              </a:rPr>
              <a:t>Holy Eucharist</a:t>
            </a:r>
            <a:r>
              <a:rPr lang="en-US" sz="2800" b="1" dirty="0">
                <a:effectLst/>
              </a:rPr>
              <a:t>.</a:t>
            </a:r>
          </a:p>
        </p:txBody>
      </p:sp>
      <p:sp>
        <p:nvSpPr>
          <p:cNvPr id="5" name="TextBox 4"/>
          <p:cNvSpPr txBox="1"/>
          <p:nvPr/>
        </p:nvSpPr>
        <p:spPr>
          <a:xfrm>
            <a:off x="3438034" y="910320"/>
            <a:ext cx="3692071" cy="48320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sto MT" panose="02040603050505030304"/>
                <a:ea typeface="+mn-ea"/>
                <a:cs typeface="+mn-cs"/>
                <a:sym typeface="Wingdings" pitchFamily="2" charset="2"/>
              </a:rPr>
              <a:t>VISION</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sto MT" panose="02040603050505030304"/>
                <a:ea typeface="+mn-ea"/>
                <a:cs typeface="+mn-cs"/>
                <a:sym typeface="Wingdings" pitchFamily="2" charset="2"/>
              </a:rPr>
              <a:t>A movement of Catholics across the United States, </a:t>
            </a:r>
            <a:r>
              <a:rPr kumimoji="0" lang="en-US" sz="2800" b="1" i="0" u="none" strike="noStrike" kern="1200" cap="none" spc="0" normalizeH="0" baseline="0" noProof="0" dirty="0">
                <a:ln>
                  <a:noFill/>
                </a:ln>
                <a:solidFill>
                  <a:srgbClr val="7030A0"/>
                </a:solidFill>
                <a:effectLst/>
                <a:uLnTx/>
                <a:uFillTx/>
                <a:latin typeface="Calisto MT" panose="02040603050505030304"/>
                <a:ea typeface="+mn-ea"/>
                <a:cs typeface="+mn-cs"/>
                <a:sym typeface="Wingdings" pitchFamily="2" charset="2"/>
              </a:rPr>
              <a:t>healed, converted, formed, and unified </a:t>
            </a:r>
            <a:r>
              <a:rPr kumimoji="0" lang="en-US" sz="2800" b="0" i="0" u="none" strike="noStrike" kern="1200" cap="none" spc="0" normalizeH="0" baseline="0" noProof="0" dirty="0">
                <a:ln>
                  <a:noFill/>
                </a:ln>
                <a:solidFill>
                  <a:srgbClr val="000000"/>
                </a:solidFill>
                <a:effectLst/>
                <a:uLnTx/>
                <a:uFillTx/>
                <a:latin typeface="Calisto MT" panose="02040603050505030304"/>
                <a:ea typeface="+mn-ea"/>
                <a:cs typeface="+mn-cs"/>
                <a:sym typeface="Wingdings" pitchFamily="2" charset="2"/>
              </a:rPr>
              <a:t>by an </a:t>
            </a:r>
            <a:r>
              <a:rPr kumimoji="0" lang="en-US" sz="2800" b="1" i="0" u="none" strike="noStrike" kern="1200" cap="none" spc="0" normalizeH="0" baseline="0" noProof="0" dirty="0">
                <a:ln>
                  <a:noFill/>
                </a:ln>
                <a:solidFill>
                  <a:srgbClr val="FF0000"/>
                </a:solidFill>
                <a:effectLst/>
                <a:uLnTx/>
                <a:uFillTx/>
                <a:latin typeface="Calisto MT" panose="02040603050505030304"/>
                <a:ea typeface="+mn-ea"/>
                <a:cs typeface="+mn-cs"/>
                <a:sym typeface="Wingdings" pitchFamily="2" charset="2"/>
              </a:rPr>
              <a:t>encounter</a:t>
            </a:r>
            <a:r>
              <a:rPr kumimoji="0" lang="en-US" sz="2800" b="0" i="0" u="none" strike="noStrike" kern="1200" cap="none" spc="0" normalizeH="0" baseline="0" noProof="0" dirty="0">
                <a:ln>
                  <a:noFill/>
                </a:ln>
                <a:solidFill>
                  <a:srgbClr val="000000"/>
                </a:solidFill>
                <a:effectLst/>
                <a:uLnTx/>
                <a:uFillTx/>
                <a:latin typeface="Calisto MT" panose="02040603050505030304"/>
                <a:ea typeface="+mn-ea"/>
                <a:cs typeface="+mn-cs"/>
                <a:sym typeface="Wingdings" pitchFamily="2" charset="2"/>
              </a:rPr>
              <a:t> with Jesus in the Eucharist—and sent out in </a:t>
            </a:r>
            <a:r>
              <a:rPr kumimoji="0" lang="en-US" sz="2800" b="1" i="0" u="none" strike="noStrike" kern="1200" cap="none" spc="0" normalizeH="0" baseline="0" noProof="0" dirty="0">
                <a:ln>
                  <a:noFill/>
                </a:ln>
                <a:solidFill>
                  <a:srgbClr val="FF0066"/>
                </a:solidFill>
                <a:effectLst/>
                <a:uLnTx/>
                <a:uFillTx/>
                <a:latin typeface="Calisto MT" panose="02040603050505030304"/>
                <a:ea typeface="+mn-ea"/>
                <a:cs typeface="+mn-cs"/>
                <a:sym typeface="Wingdings" pitchFamily="2" charset="2"/>
              </a:rPr>
              <a:t>mission</a:t>
            </a:r>
            <a:r>
              <a:rPr kumimoji="0" lang="en-US" sz="2800" b="0" i="0" u="none" strike="noStrike" kern="1200" cap="none" spc="0" normalizeH="0" baseline="0" noProof="0" dirty="0">
                <a:ln>
                  <a:noFill/>
                </a:ln>
                <a:solidFill>
                  <a:srgbClr val="000000"/>
                </a:solidFill>
                <a:effectLst/>
                <a:uLnTx/>
                <a:uFillTx/>
                <a:latin typeface="Calisto MT" panose="02040603050505030304"/>
                <a:ea typeface="+mn-ea"/>
                <a:cs typeface="+mn-cs"/>
                <a:sym typeface="Wingdings" pitchFamily="2" charset="2"/>
              </a:rPr>
              <a:t> “for the life of the world.”</a:t>
            </a:r>
          </a:p>
        </p:txBody>
      </p:sp>
      <p:graphicFrame>
        <p:nvGraphicFramePr>
          <p:cNvPr id="7" name="Diagram 6"/>
          <p:cNvGraphicFramePr/>
          <p:nvPr/>
        </p:nvGraphicFramePr>
        <p:xfrm>
          <a:off x="6666808" y="677563"/>
          <a:ext cx="5968538" cy="5174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715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3)">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7742" y="518691"/>
            <a:ext cx="8882743" cy="6094380"/>
          </a:xfrm>
        </p:spPr>
        <p:txBody>
          <a:bodyPr>
            <a:noAutofit/>
          </a:bodyPr>
          <a:lstStyle/>
          <a:p>
            <a:r>
              <a:rPr lang="en-US" sz="2400" dirty="0">
                <a:effectLst/>
              </a:rPr>
              <a:t>Foster </a:t>
            </a:r>
            <a:r>
              <a:rPr lang="en-US" sz="2400" b="1" dirty="0">
                <a:effectLst/>
              </a:rPr>
              <a:t>encounters</a:t>
            </a:r>
            <a:r>
              <a:rPr lang="en-US" sz="2400" dirty="0">
                <a:effectLst/>
              </a:rPr>
              <a:t> with Jesus through kerygmatic proclamation and experiences of Eucharistic devotion.</a:t>
            </a:r>
          </a:p>
          <a:p>
            <a:r>
              <a:rPr lang="en-US" sz="2400" dirty="0"/>
              <a:t>Contemplate and proclaim the doctrine of the Real Presence of Jesus in the Eucharist through the </a:t>
            </a:r>
            <a:r>
              <a:rPr lang="en-US" sz="2400" b="1" dirty="0"/>
              <a:t>Truth</a:t>
            </a:r>
            <a:r>
              <a:rPr lang="en-US" sz="2400" dirty="0"/>
              <a:t> of our teaching, </a:t>
            </a:r>
            <a:r>
              <a:rPr lang="en-US" sz="2400" b="1" dirty="0"/>
              <a:t>Beauty</a:t>
            </a:r>
            <a:r>
              <a:rPr lang="en-US" sz="2400" dirty="0"/>
              <a:t> of our worship, and </a:t>
            </a:r>
            <a:r>
              <a:rPr lang="en-US" sz="2400" b="1" dirty="0"/>
              <a:t>Goodness</a:t>
            </a:r>
            <a:r>
              <a:rPr lang="en-US" sz="2400" dirty="0"/>
              <a:t> of our accompaniment of persons in poverty and those who are vulnerable.</a:t>
            </a:r>
          </a:p>
          <a:p>
            <a:r>
              <a:rPr lang="en-US" sz="2400" dirty="0"/>
              <a:t>Empower </a:t>
            </a:r>
            <a:r>
              <a:rPr lang="en-US" sz="2400" b="1" dirty="0"/>
              <a:t>grassroots</a:t>
            </a:r>
            <a:r>
              <a:rPr lang="en-US" sz="2400" dirty="0"/>
              <a:t> creativity by partnering with movements, apostolates, parishes, and educational institutions.</a:t>
            </a:r>
          </a:p>
          <a:p>
            <a:endParaRPr lang="en-US" sz="800" dirty="0"/>
          </a:p>
          <a:p>
            <a:r>
              <a:rPr lang="en-US" sz="2400" dirty="0"/>
              <a:t>Reach the </a:t>
            </a:r>
            <a:r>
              <a:rPr lang="en-US" sz="2400" b="1" dirty="0"/>
              <a:t>smallest unit</a:t>
            </a:r>
            <a:r>
              <a:rPr lang="en-US" sz="2400" dirty="0"/>
              <a:t>: parish small groups and families.</a:t>
            </a:r>
          </a:p>
          <a:p>
            <a:endParaRPr lang="en-US" sz="2400" dirty="0"/>
          </a:p>
          <a:p>
            <a:r>
              <a:rPr lang="en-US" sz="2400" dirty="0"/>
              <a:t>Embrace and learn from the various rich </a:t>
            </a:r>
            <a:r>
              <a:rPr lang="en-US" sz="2400" b="1" dirty="0"/>
              <a:t>intercultural Eucharistic traditions</a:t>
            </a:r>
            <a:r>
              <a:rPr lang="en-US" sz="2400" dirty="0"/>
              <a:t>.</a:t>
            </a:r>
          </a:p>
        </p:txBody>
      </p:sp>
      <p:pic>
        <p:nvPicPr>
          <p:cNvPr id="2052" name="Picture 4" descr="https://eucharisticrevival.org/wp-content/uploads/2021/12/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794" y="518691"/>
            <a:ext cx="2056547" cy="10406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ucharisticrevival.org/wp-content/uploads/2021/12/2-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977" y="1665790"/>
            <a:ext cx="1924255" cy="10531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eucharisticrevival.org/wp-content/uploads/2021/12/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977" y="2911928"/>
            <a:ext cx="1976437"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eucharisticrevival.org/wp-content/uploads/2021/12/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977" y="4105045"/>
            <a:ext cx="1910118" cy="96656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eucharisticrevival.org/wp-content/uploads/2021/12/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977" y="5264627"/>
            <a:ext cx="2081217" cy="105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457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0" y="112889"/>
            <a:ext cx="12112978" cy="6626578"/>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17731119-270A-984E-A729-85A78FB1E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6171" y="5742638"/>
            <a:ext cx="879579" cy="709161"/>
          </a:xfrm>
          <a:prstGeom prst="rect">
            <a:avLst/>
          </a:prstGeom>
        </p:spPr>
      </p:pic>
      <p:sp>
        <p:nvSpPr>
          <p:cNvPr id="2" name="TextBox 1">
            <a:extLst>
              <a:ext uri="{FF2B5EF4-FFF2-40B4-BE49-F238E27FC236}">
                <a16:creationId xmlns:a16="http://schemas.microsoft.com/office/drawing/2014/main" id="{6D6EB6B6-842A-0448-90E0-A9789E7A5746}"/>
              </a:ext>
            </a:extLst>
          </p:cNvPr>
          <p:cNvSpPr txBox="1"/>
          <p:nvPr/>
        </p:nvSpPr>
        <p:spPr>
          <a:xfrm>
            <a:off x="1624827" y="293617"/>
            <a:ext cx="8863324" cy="923330"/>
          </a:xfrm>
          <a:prstGeom prst="rect">
            <a:avLst/>
          </a:prstGeom>
          <a:noFill/>
        </p:spPr>
        <p:txBody>
          <a:bodyPr wrap="none" rtlCol="0">
            <a:spAutoFit/>
          </a:bodyPr>
          <a:lstStyle/>
          <a:p>
            <a:pPr algn="ctr"/>
            <a:r>
              <a:rPr lang="en-US" b="1" dirty="0">
                <a:solidFill>
                  <a:prstClr val="white"/>
                </a:solidFill>
                <a:latin typeface="Century Schoolbook" panose="02040604050505020304" pitchFamily="18" charset="0"/>
              </a:rPr>
              <a:t>Together in the Journey: </a:t>
            </a:r>
            <a:br>
              <a:rPr lang="en-US" b="1" dirty="0">
                <a:solidFill>
                  <a:prstClr val="white"/>
                </a:solidFill>
                <a:latin typeface="Century Schoolbook" panose="02040604050505020304" pitchFamily="18" charset="0"/>
              </a:rPr>
            </a:br>
            <a:r>
              <a:rPr lang="en-US" b="1" dirty="0">
                <a:solidFill>
                  <a:prstClr val="white"/>
                </a:solidFill>
                <a:latin typeface="Century Schoolbook" panose="02040604050505020304" pitchFamily="18" charset="0"/>
              </a:rPr>
              <a:t>The Synod, the Laudato Si' Action Platform, and the Eucharistic Revival</a:t>
            </a:r>
          </a:p>
          <a:p>
            <a:endParaRPr lang="en-US" dirty="0"/>
          </a:p>
        </p:txBody>
      </p:sp>
      <p:pic>
        <p:nvPicPr>
          <p:cNvPr id="14" name="Picture 13" descr="A picture containing person, person, wall, indoor&#10;&#10;Description automatically generated">
            <a:extLst>
              <a:ext uri="{FF2B5EF4-FFF2-40B4-BE49-F238E27FC236}">
                <a16:creationId xmlns:a16="http://schemas.microsoft.com/office/drawing/2014/main" id="{287758CB-0A54-0C47-82B8-732E76C8D9D4}"/>
              </a:ext>
            </a:extLst>
          </p:cNvPr>
          <p:cNvPicPr>
            <a:picLocks noChangeAspect="1"/>
          </p:cNvPicPr>
          <p:nvPr/>
        </p:nvPicPr>
        <p:blipFill>
          <a:blip r:embed="rId3"/>
          <a:stretch>
            <a:fillRect/>
          </a:stretch>
        </p:blipFill>
        <p:spPr>
          <a:xfrm>
            <a:off x="6843169" y="1391777"/>
            <a:ext cx="3438201" cy="3705114"/>
          </a:xfrm>
          <a:prstGeom prst="rect">
            <a:avLst/>
          </a:prstGeom>
        </p:spPr>
      </p:pic>
      <p:pic>
        <p:nvPicPr>
          <p:cNvPr id="16" name="Picture 15" descr="A picture containing person&#10;&#10;Description automatically generated">
            <a:extLst>
              <a:ext uri="{FF2B5EF4-FFF2-40B4-BE49-F238E27FC236}">
                <a16:creationId xmlns:a16="http://schemas.microsoft.com/office/drawing/2014/main" id="{7DC72105-4B43-FC46-9482-AD15802C9731}"/>
              </a:ext>
            </a:extLst>
          </p:cNvPr>
          <p:cNvPicPr>
            <a:picLocks noChangeAspect="1"/>
          </p:cNvPicPr>
          <p:nvPr/>
        </p:nvPicPr>
        <p:blipFill>
          <a:blip r:embed="rId4"/>
          <a:stretch>
            <a:fillRect/>
          </a:stretch>
        </p:blipFill>
        <p:spPr>
          <a:xfrm>
            <a:off x="1951033" y="1442619"/>
            <a:ext cx="3662139" cy="3691673"/>
          </a:xfrm>
          <a:prstGeom prst="rect">
            <a:avLst/>
          </a:prstGeom>
        </p:spPr>
      </p:pic>
      <p:sp>
        <p:nvSpPr>
          <p:cNvPr id="17" name="TextBox 16">
            <a:extLst>
              <a:ext uri="{FF2B5EF4-FFF2-40B4-BE49-F238E27FC236}">
                <a16:creationId xmlns:a16="http://schemas.microsoft.com/office/drawing/2014/main" id="{0B0AF079-0FD2-3B44-91BF-CC27D24044E5}"/>
              </a:ext>
            </a:extLst>
          </p:cNvPr>
          <p:cNvSpPr txBox="1"/>
          <p:nvPr/>
        </p:nvSpPr>
        <p:spPr>
          <a:xfrm>
            <a:off x="1951034" y="5180459"/>
            <a:ext cx="3662138" cy="923330"/>
          </a:xfrm>
          <a:prstGeom prst="rect">
            <a:avLst/>
          </a:prstGeom>
          <a:noFill/>
        </p:spPr>
        <p:txBody>
          <a:bodyPr wrap="square" rtlCol="0">
            <a:spAutoFit/>
          </a:bodyPr>
          <a:lstStyle/>
          <a:p>
            <a:pPr algn="ctr"/>
            <a:r>
              <a:rPr lang="en-US" dirty="0">
                <a:solidFill>
                  <a:schemeClr val="bg1"/>
                </a:solidFill>
              </a:rPr>
              <a:t>Sr. Nathalie </a:t>
            </a:r>
            <a:r>
              <a:rPr lang="en-US" dirty="0" err="1">
                <a:solidFill>
                  <a:schemeClr val="bg1"/>
                </a:solidFill>
              </a:rPr>
              <a:t>Becquart</a:t>
            </a:r>
            <a:r>
              <a:rPr lang="en-US" dirty="0">
                <a:solidFill>
                  <a:schemeClr val="bg1"/>
                </a:solidFill>
              </a:rPr>
              <a:t>, XMCJ</a:t>
            </a:r>
            <a:br>
              <a:rPr lang="en-US" dirty="0">
                <a:solidFill>
                  <a:schemeClr val="bg1"/>
                </a:solidFill>
              </a:rPr>
            </a:br>
            <a:r>
              <a:rPr lang="en-US" dirty="0">
                <a:solidFill>
                  <a:schemeClr val="bg1"/>
                </a:solidFill>
              </a:rPr>
              <a:t>Under-Secretary to the General Secretariat for the Synod of Bishops</a:t>
            </a:r>
          </a:p>
        </p:txBody>
      </p:sp>
      <p:sp>
        <p:nvSpPr>
          <p:cNvPr id="18" name="TextBox 17">
            <a:extLst>
              <a:ext uri="{FF2B5EF4-FFF2-40B4-BE49-F238E27FC236}">
                <a16:creationId xmlns:a16="http://schemas.microsoft.com/office/drawing/2014/main" id="{044F6EDA-4C48-8346-A60C-E5921737DABF}"/>
              </a:ext>
            </a:extLst>
          </p:cNvPr>
          <p:cNvSpPr txBox="1"/>
          <p:nvPr/>
        </p:nvSpPr>
        <p:spPr>
          <a:xfrm>
            <a:off x="6802764" y="5129617"/>
            <a:ext cx="3438201" cy="923330"/>
          </a:xfrm>
          <a:prstGeom prst="rect">
            <a:avLst/>
          </a:prstGeom>
          <a:noFill/>
        </p:spPr>
        <p:txBody>
          <a:bodyPr wrap="square" rtlCol="0">
            <a:spAutoFit/>
          </a:bodyPr>
          <a:lstStyle/>
          <a:p>
            <a:pPr algn="ctr"/>
            <a:r>
              <a:rPr lang="en-US" dirty="0">
                <a:solidFill>
                  <a:schemeClr val="bg1"/>
                </a:solidFill>
              </a:rPr>
              <a:t>Fr. David McCallum, S.J.</a:t>
            </a:r>
            <a:br>
              <a:rPr lang="en-US" dirty="0">
                <a:solidFill>
                  <a:schemeClr val="bg1"/>
                </a:solidFill>
              </a:rPr>
            </a:br>
            <a:r>
              <a:rPr lang="en-US" dirty="0">
                <a:solidFill>
                  <a:schemeClr val="bg1"/>
                </a:solidFill>
              </a:rPr>
              <a:t>Executive Director of the Discerning Leadership Program</a:t>
            </a:r>
          </a:p>
        </p:txBody>
      </p:sp>
    </p:spTree>
    <p:extLst>
      <p:ext uri="{BB962C8B-B14F-4D97-AF65-F5344CB8AC3E}">
        <p14:creationId xmlns:p14="http://schemas.microsoft.com/office/powerpoint/2010/main" val="3729306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59053" y="1"/>
          <a:ext cx="8923865"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p:cNvSpPr>
            <a:spLocks noGrp="1" noChangeArrowheads="1"/>
          </p:cNvSpPr>
          <p:nvPr>
            <p:ph type="title"/>
          </p:nvPr>
        </p:nvSpPr>
        <p:spPr>
          <a:xfrm>
            <a:off x="8311243" y="375557"/>
            <a:ext cx="3609219" cy="1485900"/>
          </a:xfrm>
        </p:spPr>
        <p:txBody>
          <a:bodyPr/>
          <a:lstStyle/>
          <a:p>
            <a:r>
              <a:rPr lang="en-US" altLang="en-US" i="1" dirty="0" err="1"/>
              <a:t>Sacramentum</a:t>
            </a:r>
            <a:r>
              <a:rPr lang="en-US" altLang="en-US" i="1" dirty="0"/>
              <a:t> </a:t>
            </a:r>
            <a:r>
              <a:rPr lang="en-US" altLang="en-US" i="1" dirty="0" err="1"/>
              <a:t>caritatis</a:t>
            </a:r>
            <a:endParaRPr lang="en-US" altLang="en-US" i="1" dirty="0"/>
          </a:p>
        </p:txBody>
      </p:sp>
      <p:sp>
        <p:nvSpPr>
          <p:cNvPr id="8" name="TextBox 7"/>
          <p:cNvSpPr txBox="1"/>
          <p:nvPr/>
        </p:nvSpPr>
        <p:spPr>
          <a:xfrm>
            <a:off x="8330228" y="1861457"/>
            <a:ext cx="3692071"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sto MT" panose="02040603050505030304"/>
                <a:ea typeface="+mn-ea"/>
                <a:cs typeface="+mn-cs"/>
                <a:sym typeface="Wingdings" pitchFamily="2" charset="2"/>
              </a:rPr>
              <a:t>“Worship pleasing to God can never be a purely private matter, without consequences for our relationships with others: it demands a public witness to our faith” (SC 83).</a:t>
            </a:r>
          </a:p>
        </p:txBody>
      </p:sp>
    </p:spTree>
    <p:extLst>
      <p:ext uri="{BB962C8B-B14F-4D97-AF65-F5344CB8AC3E}">
        <p14:creationId xmlns:p14="http://schemas.microsoft.com/office/powerpoint/2010/main" val="113727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20624" y="555171"/>
          <a:ext cx="6894576" cy="5809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Line Callout 2 (Accent Bar) 3"/>
          <p:cNvSpPr/>
          <p:nvPr/>
        </p:nvSpPr>
        <p:spPr>
          <a:xfrm>
            <a:off x="6278486" y="110484"/>
            <a:ext cx="5693680" cy="1823968"/>
          </a:xfrm>
          <a:prstGeom prst="accentCallout2">
            <a:avLst>
              <a:gd name="adj1" fmla="val 18750"/>
              <a:gd name="adj2" fmla="val -8333"/>
              <a:gd name="adj3" fmla="val 18750"/>
              <a:gd name="adj4" fmla="val -16667"/>
              <a:gd name="adj5" fmla="val 177112"/>
              <a:gd name="adj6" fmla="val -53955"/>
            </a:avLst>
          </a:prstGeom>
          <a:ln w="381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Eucharist as Sacrament of Unity (</a:t>
            </a:r>
            <a:r>
              <a:rPr kumimoji="0" lang="en-US" sz="1800" b="0" i="1" u="none" strike="noStrike" kern="1200" cap="none" spc="0" normalizeH="0" baseline="0" noProof="0" dirty="0">
                <a:ln>
                  <a:noFill/>
                </a:ln>
                <a:solidFill>
                  <a:srgbClr val="000000"/>
                </a:solidFill>
                <a:effectLst/>
                <a:uLnTx/>
                <a:uFillTx/>
                <a:latin typeface="Calisto MT" panose="02040603050505030304"/>
                <a:ea typeface="+mn-ea"/>
                <a:cs typeface="+mn-cs"/>
              </a:rPr>
              <a:t>Mystery</a:t>
            </a: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 25)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Eucharist as Food for the Journey (</a:t>
            </a:r>
            <a:r>
              <a:rPr kumimoji="0" lang="en-US" sz="1800" b="0" i="1" u="none" strike="noStrike" kern="1200" cap="none" spc="0" normalizeH="0" baseline="0" noProof="0" dirty="0">
                <a:ln>
                  <a:noFill/>
                </a:ln>
                <a:solidFill>
                  <a:srgbClr val="000000"/>
                </a:solidFill>
                <a:effectLst/>
                <a:uLnTx/>
                <a:uFillTx/>
                <a:latin typeface="Calisto MT" panose="02040603050505030304"/>
                <a:ea typeface="+mn-ea"/>
                <a:cs typeface="+mn-cs"/>
              </a:rPr>
              <a:t>Mystery</a:t>
            </a: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 51-5)</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Connect to Baptism: Body of Christ (</a:t>
            </a:r>
            <a:r>
              <a:rPr kumimoji="0" lang="en-US" sz="1800" b="0" i="1" u="none" strike="noStrike" kern="1200" cap="none" spc="0" normalizeH="0" baseline="0" noProof="0" dirty="0">
                <a:ln>
                  <a:noFill/>
                </a:ln>
                <a:solidFill>
                  <a:srgbClr val="000000"/>
                </a:solidFill>
                <a:effectLst/>
                <a:uLnTx/>
                <a:uFillTx/>
                <a:latin typeface="Calisto MT" panose="02040603050505030304"/>
                <a:ea typeface="+mn-ea"/>
                <a:cs typeface="+mn-cs"/>
              </a:rPr>
              <a:t>Mystery</a:t>
            </a: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 6, 26)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[USCCB Pillars 3-5]</a:t>
            </a:r>
          </a:p>
        </p:txBody>
      </p:sp>
      <p:sp>
        <p:nvSpPr>
          <p:cNvPr id="7" name="Line Callout 1 (Accent Bar) 6"/>
          <p:cNvSpPr/>
          <p:nvPr/>
        </p:nvSpPr>
        <p:spPr>
          <a:xfrm>
            <a:off x="7192886" y="2131491"/>
            <a:ext cx="4779280" cy="1861457"/>
          </a:xfrm>
          <a:prstGeom prst="accentCallout1">
            <a:avLst>
              <a:gd name="adj1" fmla="val 18750"/>
              <a:gd name="adj2" fmla="val -8333"/>
              <a:gd name="adj3" fmla="val 89336"/>
              <a:gd name="adj4" fmla="val -68894"/>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sto MT" panose="02040603050505030304"/>
                <a:ea typeface="+mn-ea"/>
                <a:cs typeface="+mn-cs"/>
              </a:rPr>
              <a:t>Presence of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Encounter through assembly, minister, word, and sacrament;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[USCCB Pillar 1; </a:t>
            </a:r>
            <a:r>
              <a:rPr kumimoji="0" lang="en-US" sz="1800" b="0" i="1" u="none" strike="noStrike" kern="1200" cap="none" spc="0" normalizeH="0" baseline="0" noProof="0" dirty="0">
                <a:ln>
                  <a:noFill/>
                </a:ln>
                <a:solidFill>
                  <a:srgbClr val="000000"/>
                </a:solidFill>
                <a:effectLst/>
                <a:uLnTx/>
                <a:uFillTx/>
                <a:latin typeface="Calisto MT" panose="02040603050505030304"/>
                <a:ea typeface="+mn-ea"/>
                <a:cs typeface="+mn-cs"/>
              </a:rPr>
              <a:t>Mystery</a:t>
            </a: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 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and in the poor (Mt 25)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and in creation (LS 99; </a:t>
            </a:r>
            <a:r>
              <a:rPr kumimoji="0" lang="en-US" sz="1800" b="0" i="0" u="none" strike="noStrike" kern="1200" cap="none" spc="0" normalizeH="0" baseline="0" noProof="0" dirty="0" err="1">
                <a:ln>
                  <a:noFill/>
                </a:ln>
                <a:solidFill>
                  <a:srgbClr val="000000"/>
                </a:solidFill>
                <a:effectLst/>
                <a:uLnTx/>
                <a:uFillTx/>
                <a:latin typeface="Calisto MT" panose="02040603050505030304"/>
                <a:ea typeface="+mn-ea"/>
                <a:cs typeface="+mn-cs"/>
              </a:rPr>
              <a:t>cf</a:t>
            </a: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 Col)</a:t>
            </a:r>
          </a:p>
        </p:txBody>
      </p:sp>
      <p:sp>
        <p:nvSpPr>
          <p:cNvPr id="9" name="Line Callout 1 (Accent Bar) 8"/>
          <p:cNvSpPr/>
          <p:nvPr/>
        </p:nvSpPr>
        <p:spPr>
          <a:xfrm>
            <a:off x="7665959" y="4230624"/>
            <a:ext cx="4306207" cy="2404533"/>
          </a:xfrm>
          <a:prstGeom prst="accentCallout1">
            <a:avLst>
              <a:gd name="adj1" fmla="val 18750"/>
              <a:gd name="adj2" fmla="val -8333"/>
              <a:gd name="adj3" fmla="val -19476"/>
              <a:gd name="adj4" fmla="val -72937"/>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Sacramentality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[SC 92 &amp; LS, 233-37]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“Just as we are impelled by the Eucharist to hear the cry of the poor, and respond in love, we are also called to hear the cry of the earth and, likewise, respond with loving care.” (</a:t>
            </a:r>
            <a:r>
              <a:rPr kumimoji="0" lang="en-US" sz="1800" b="0" i="1" u="none" strike="noStrike" kern="1200" cap="none" spc="0" normalizeH="0" baseline="0" noProof="0" dirty="0">
                <a:ln>
                  <a:noFill/>
                </a:ln>
                <a:solidFill>
                  <a:srgbClr val="000000"/>
                </a:solidFill>
                <a:effectLst/>
                <a:uLnTx/>
                <a:uFillTx/>
                <a:latin typeface="Calisto MT" panose="02040603050505030304"/>
                <a:ea typeface="+mn-ea"/>
                <a:cs typeface="+mn-cs"/>
              </a:rPr>
              <a:t>Mystery</a:t>
            </a: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 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[USCCB Pillar 2]</a:t>
            </a:r>
          </a:p>
        </p:txBody>
      </p:sp>
      <p:sp>
        <p:nvSpPr>
          <p:cNvPr id="2" name="Rectangle 1"/>
          <p:cNvSpPr/>
          <p:nvPr/>
        </p:nvSpPr>
        <p:spPr>
          <a:xfrm>
            <a:off x="625710" y="6364224"/>
            <a:ext cx="648440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sto MT" panose="02040603050505030304"/>
                <a:ea typeface="+mn-ea"/>
                <a:cs typeface="+mn-cs"/>
              </a:rPr>
              <a:t>Mystery = </a:t>
            </a:r>
            <a:r>
              <a:rPr kumimoji="0" lang="en-US" sz="1800" b="0" i="0" u="none" strike="noStrike" kern="1200" cap="none" spc="0" normalizeH="0" baseline="0" noProof="0" dirty="0">
                <a:ln>
                  <a:noFill/>
                </a:ln>
                <a:solidFill>
                  <a:prstClr val="white"/>
                </a:solidFill>
                <a:effectLst/>
                <a:uLnTx/>
                <a:uFillTx/>
                <a:latin typeface="Calisto MT" panose="02040603050505030304"/>
                <a:ea typeface="+mn-ea"/>
                <a:cs typeface="+mn-cs"/>
              </a:rPr>
              <a:t>The Mystery of the Eucharist in the Life of the Church</a:t>
            </a:r>
          </a:p>
        </p:txBody>
      </p:sp>
    </p:spTree>
    <p:extLst>
      <p:ext uri="{BB962C8B-B14F-4D97-AF65-F5344CB8AC3E}">
        <p14:creationId xmlns:p14="http://schemas.microsoft.com/office/powerpoint/2010/main" val="350464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20624" y="555171"/>
          <a:ext cx="6894576" cy="5809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Line Callout 2 (Accent Bar) 3"/>
          <p:cNvSpPr/>
          <p:nvPr/>
        </p:nvSpPr>
        <p:spPr>
          <a:xfrm>
            <a:off x="6278486" y="127902"/>
            <a:ext cx="5693680" cy="2977248"/>
          </a:xfrm>
          <a:prstGeom prst="accentCallout2">
            <a:avLst>
              <a:gd name="adj1" fmla="val 18750"/>
              <a:gd name="adj2" fmla="val -8333"/>
              <a:gd name="adj3" fmla="val 18750"/>
              <a:gd name="adj4" fmla="val -16667"/>
              <a:gd name="adj5" fmla="val 110393"/>
              <a:gd name="adj6" fmla="val -569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sto MT" panose="02040603050505030304"/>
                <a:ea typeface="+mn-ea"/>
                <a:cs typeface="+mn-cs"/>
              </a:rPr>
              <a:t>It is the entire Body of Christ that celebrates the Eucharist (full, conscious, active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(CSL 14)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Respect the dialogical nature of the liturgy.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(GIRM 34)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Honor the gifts and ministries of all.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(CSL 28)</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sto MT" panose="02040603050505030304"/>
                <a:ea typeface="+mn-ea"/>
                <a:cs typeface="+mn-cs"/>
              </a:rPr>
              <a:t>Preaching: </a:t>
            </a: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address the questions that people are asking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(Pope Francis, EG 154-55) </a:t>
            </a:r>
          </a:p>
        </p:txBody>
      </p:sp>
      <p:sp>
        <p:nvSpPr>
          <p:cNvPr id="9" name="Line Callout 1 (Accent Bar) 8"/>
          <p:cNvSpPr/>
          <p:nvPr/>
        </p:nvSpPr>
        <p:spPr>
          <a:xfrm>
            <a:off x="7315201" y="3352800"/>
            <a:ext cx="4656966" cy="3371849"/>
          </a:xfrm>
          <a:prstGeom prst="accentCallout1">
            <a:avLst>
              <a:gd name="adj1" fmla="val 18750"/>
              <a:gd name="adj2" fmla="val -8333"/>
              <a:gd name="adj3" fmla="val 1428"/>
              <a:gd name="adj4" fmla="val -58596"/>
            </a:avLst>
          </a:prstGeom>
          <a:ln w="381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sto MT" panose="02040603050505030304"/>
                <a:ea typeface="+mn-ea"/>
                <a:cs typeface="+mn-cs"/>
              </a:rPr>
              <a:t>If “what earth has given and human hands have made” is central to our worship: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Do we respect the symbols of the liturgy, using them fully and lavishly, rather than sparingly and minimally?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Do we use what is natural and authentic, rather than what is artificial and contrived?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How do we go about designing and building our churches?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rPr>
              <a:t>Do we give voice to the “groaning” of creation?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sto MT" panose="02040603050505030304"/>
              <a:ea typeface="+mn-ea"/>
              <a:cs typeface="+mn-cs"/>
            </a:endParaRPr>
          </a:p>
        </p:txBody>
      </p:sp>
    </p:spTree>
    <p:extLst>
      <p:ext uri="{BB962C8B-B14F-4D97-AF65-F5344CB8AC3E}">
        <p14:creationId xmlns:p14="http://schemas.microsoft.com/office/powerpoint/2010/main" val="190667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2448073"/>
            <a:ext cx="9440034" cy="1828801"/>
          </a:xfrm>
        </p:spPr>
        <p:txBody>
          <a:bodyPr anchor="ctr">
            <a:normAutofit fontScale="90000"/>
          </a:bodyPr>
          <a:lstStyle/>
          <a:p>
            <a:r>
              <a:rPr lang="en-US" sz="6000" dirty="0" err="1"/>
              <a:t>Laudato</a:t>
            </a:r>
            <a:r>
              <a:rPr lang="en-US" sz="6000" dirty="0"/>
              <a:t> Si</a:t>
            </a:r>
            <a:r>
              <a:rPr lang="en-US" sz="6000" dirty="0">
                <a:effectLst/>
              </a:rPr>
              <a:t> '</a:t>
            </a:r>
            <a:r>
              <a:rPr lang="en-US" sz="6000" dirty="0"/>
              <a:t> Action Platform</a:t>
            </a:r>
          </a:p>
        </p:txBody>
      </p:sp>
      <p:sp>
        <p:nvSpPr>
          <p:cNvPr id="3" name="Subtitle 2"/>
          <p:cNvSpPr>
            <a:spLocks noGrp="1"/>
          </p:cNvSpPr>
          <p:nvPr>
            <p:ph type="subTitle" idx="1"/>
          </p:nvPr>
        </p:nvSpPr>
        <p:spPr>
          <a:xfrm>
            <a:off x="1370693" y="4276874"/>
            <a:ext cx="9440034" cy="1049867"/>
          </a:xfrm>
        </p:spPr>
        <p:txBody>
          <a:bodyPr anchor="ctr">
            <a:normAutofit/>
          </a:bodyPr>
          <a:lstStyle/>
          <a:p>
            <a:r>
              <a:rPr lang="en-US" sz="3500" dirty="0"/>
              <a:t>Kent Ferris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4246" y="0"/>
            <a:ext cx="5843508" cy="2253094"/>
          </a:xfrm>
          <a:prstGeom prst="rect">
            <a:avLst/>
          </a:prstGeom>
        </p:spPr>
      </p:pic>
    </p:spTree>
    <p:extLst>
      <p:ext uri="{BB962C8B-B14F-4D97-AF65-F5344CB8AC3E}">
        <p14:creationId xmlns:p14="http://schemas.microsoft.com/office/powerpoint/2010/main" val="2219245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66700"/>
            <a:ext cx="10353762" cy="970450"/>
          </a:xfrm>
        </p:spPr>
        <p:txBody>
          <a:bodyPr/>
          <a:lstStyle/>
          <a:p>
            <a:r>
              <a:rPr lang="en-US" dirty="0"/>
              <a:t>Caring for Creation: not an overnight project</a:t>
            </a:r>
          </a:p>
        </p:txBody>
      </p:sp>
      <p:sp>
        <p:nvSpPr>
          <p:cNvPr id="3" name="Content Placeholder 2"/>
          <p:cNvSpPr>
            <a:spLocks noGrp="1"/>
          </p:cNvSpPr>
          <p:nvPr>
            <p:ph idx="1"/>
          </p:nvPr>
        </p:nvSpPr>
        <p:spPr>
          <a:xfrm>
            <a:off x="342900" y="1237150"/>
            <a:ext cx="11607799" cy="5354150"/>
          </a:xfrm>
        </p:spPr>
        <p:txBody>
          <a:bodyPr>
            <a:noAutofit/>
          </a:bodyPr>
          <a:lstStyle/>
          <a:p>
            <a:pPr marL="36900" indent="0">
              <a:buNone/>
            </a:pPr>
            <a:r>
              <a:rPr lang="en-US" sz="1600" dirty="0">
                <a:effectLst/>
              </a:rPr>
              <a:t>1224-Canticle of Brother Sun      “All praise be yours, my Lord, through all that you have made…”</a:t>
            </a:r>
          </a:p>
          <a:p>
            <a:pPr marL="36900" indent="0">
              <a:buNone/>
            </a:pPr>
            <a:r>
              <a:rPr lang="en-US" sz="1600" dirty="0">
                <a:effectLst/>
              </a:rPr>
              <a:t>2009-First opportunity to meet with Executive Director of the Catholic Climate Covenant, Mr. Dan </a:t>
            </a:r>
            <a:r>
              <a:rPr lang="en-US" sz="1600" dirty="0" err="1">
                <a:effectLst/>
              </a:rPr>
              <a:t>Misleh</a:t>
            </a:r>
            <a:endParaRPr lang="en-US" sz="1600" dirty="0">
              <a:effectLst/>
            </a:endParaRPr>
          </a:p>
          <a:p>
            <a:pPr marL="36900" indent="0">
              <a:buNone/>
            </a:pPr>
            <a:r>
              <a:rPr lang="en-US" sz="1600" dirty="0">
                <a:effectLst/>
              </a:rPr>
              <a:t>2015-Release of </a:t>
            </a:r>
            <a:r>
              <a:rPr lang="en-US" sz="1600" dirty="0" err="1">
                <a:effectLst/>
              </a:rPr>
              <a:t>Encylical</a:t>
            </a:r>
            <a:r>
              <a:rPr lang="en-US" sz="1600" dirty="0">
                <a:effectLst/>
              </a:rPr>
              <a:t>, </a:t>
            </a:r>
            <a:r>
              <a:rPr lang="en-US" sz="1600" dirty="0" err="1">
                <a:effectLst/>
              </a:rPr>
              <a:t>Laudato</a:t>
            </a:r>
            <a:r>
              <a:rPr lang="en-US" sz="1600" dirty="0">
                <a:effectLst/>
              </a:rPr>
              <a:t> Si’ &amp; Press Conference with IA Interfaith Power &amp; Light, and the Iowa Catholic Conference</a:t>
            </a:r>
          </a:p>
          <a:p>
            <a:pPr marL="36900" indent="0">
              <a:buNone/>
            </a:pPr>
            <a:r>
              <a:rPr lang="en-US" sz="1600" dirty="0">
                <a:effectLst/>
              </a:rPr>
              <a:t>2015-Laudato Si’ Action Plan, U of Georgia and the Archdiocese of Atlanta</a:t>
            </a:r>
          </a:p>
          <a:p>
            <a:pPr marL="36900" indent="0">
              <a:buNone/>
            </a:pPr>
            <a:endParaRPr lang="en-US" sz="1600" dirty="0">
              <a:effectLst/>
            </a:endParaRPr>
          </a:p>
          <a:p>
            <a:pPr marL="36900" indent="0">
              <a:buNone/>
            </a:pPr>
            <a:r>
              <a:rPr lang="en-US" sz="1600" dirty="0">
                <a:effectLst/>
              </a:rPr>
              <a:t>2019-Laudato Si’ Animator Training, </a:t>
            </a:r>
            <a:r>
              <a:rPr lang="en-US" sz="1600" dirty="0" err="1">
                <a:effectLst/>
              </a:rPr>
              <a:t>Laudato</a:t>
            </a:r>
            <a:r>
              <a:rPr lang="en-US" sz="1600" dirty="0">
                <a:effectLst/>
              </a:rPr>
              <a:t> Si’ Movement</a:t>
            </a:r>
          </a:p>
          <a:p>
            <a:pPr marL="36900" indent="0">
              <a:buNone/>
            </a:pPr>
            <a:r>
              <a:rPr lang="en-US" sz="1600" dirty="0">
                <a:effectLst/>
              </a:rPr>
              <a:t>2019-“Laudato Si’ and the U.S. Catholic Church”-Creighton University and the Catholic Climate Covenant</a:t>
            </a:r>
          </a:p>
          <a:p>
            <a:pPr marL="36900" indent="0">
              <a:buNone/>
            </a:pPr>
            <a:r>
              <a:rPr lang="en-US" sz="1600" dirty="0">
                <a:effectLst/>
              </a:rPr>
              <a:t>2019-Care for Common Home, Faith and Business Leaders, Diocese of Davenport, St. Ambrose University, In Solidarity</a:t>
            </a:r>
          </a:p>
          <a:p>
            <a:pPr marL="36900" indent="0">
              <a:buNone/>
            </a:pPr>
            <a:endParaRPr lang="en-US" sz="1600" dirty="0">
              <a:effectLst/>
            </a:endParaRPr>
          </a:p>
          <a:p>
            <a:pPr marL="36900" indent="0">
              <a:buNone/>
            </a:pPr>
            <a:r>
              <a:rPr lang="en-US" sz="1600" dirty="0">
                <a:effectLst/>
              </a:rPr>
              <a:t>2021-“Laudato Si’ and the U.S. Catholic Church” 2</a:t>
            </a:r>
            <a:r>
              <a:rPr lang="en-US" sz="1600" baseline="30000" dirty="0">
                <a:effectLst/>
              </a:rPr>
              <a:t>nd</a:t>
            </a:r>
            <a:r>
              <a:rPr lang="en-US" sz="1600" dirty="0">
                <a:effectLst/>
              </a:rPr>
              <a:t> Conference</a:t>
            </a:r>
          </a:p>
          <a:p>
            <a:pPr marL="36900" indent="0">
              <a:buNone/>
            </a:pPr>
            <a:r>
              <a:rPr lang="en-US" sz="1600" dirty="0">
                <a:effectLst/>
              </a:rPr>
              <a:t>2021-Faith, Business and Sustainability, Iowa Business for Clean Energy, In Solidarity, Diocese of Davenport</a:t>
            </a:r>
          </a:p>
          <a:p>
            <a:pPr marL="36900" indent="0">
              <a:buNone/>
            </a:pPr>
            <a:r>
              <a:rPr lang="en-US" sz="1600" dirty="0">
                <a:effectLst/>
              </a:rPr>
              <a:t>2021-Diocese of Davenport enrolls in the </a:t>
            </a:r>
            <a:r>
              <a:rPr lang="en-US" sz="1600" dirty="0" err="1">
                <a:effectLst/>
              </a:rPr>
              <a:t>Laudato</a:t>
            </a:r>
            <a:r>
              <a:rPr lang="en-US" sz="1600" dirty="0">
                <a:effectLst/>
              </a:rPr>
              <a:t> Si’ Action Platform, commits to LS’ Action </a:t>
            </a:r>
            <a:r>
              <a:rPr lang="en-US" sz="1600" dirty="0" err="1">
                <a:effectLst/>
              </a:rPr>
              <a:t>Pla</a:t>
            </a:r>
            <a:endParaRPr lang="en-US" sz="1600" dirty="0">
              <a:effectLst/>
            </a:endParaRPr>
          </a:p>
          <a:p>
            <a:pPr marL="36900" indent="0">
              <a:buNone/>
            </a:pPr>
            <a:r>
              <a:rPr lang="en-US" sz="1600" dirty="0">
                <a:effectLst/>
              </a:rPr>
              <a:t>2022-Building relationships with God, neighbors and the Earth, Bishop Zinkula, The Catholic Messenger Podcast</a:t>
            </a:r>
          </a:p>
          <a:p>
            <a:pPr marL="36900" indent="0">
              <a:buNone/>
            </a:pPr>
            <a:r>
              <a:rPr lang="en-US" sz="1600" dirty="0">
                <a:effectLst/>
              </a:rPr>
              <a:t>2022-Development of Diocesan plan, ongoing work with Catholic Climate Covenant, Creation Care Teams, Godsplanet.us</a:t>
            </a:r>
          </a:p>
        </p:txBody>
      </p:sp>
    </p:spTree>
    <p:extLst>
      <p:ext uri="{BB962C8B-B14F-4D97-AF65-F5344CB8AC3E}">
        <p14:creationId xmlns:p14="http://schemas.microsoft.com/office/powerpoint/2010/main" val="87221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4" y="609600"/>
            <a:ext cx="10713913" cy="970450"/>
          </a:xfrm>
        </p:spPr>
        <p:txBody>
          <a:bodyPr>
            <a:normAutofit fontScale="90000"/>
          </a:bodyPr>
          <a:lstStyle/>
          <a:p>
            <a:r>
              <a:rPr lang="en-US" dirty="0"/>
              <a:t>Overlap between Eucharistic Revival and </a:t>
            </a:r>
            <a:r>
              <a:rPr lang="en-US" dirty="0" err="1"/>
              <a:t>Laudato</a:t>
            </a:r>
            <a:r>
              <a:rPr lang="en-US" dirty="0"/>
              <a:t> Si’</a:t>
            </a:r>
          </a:p>
        </p:txBody>
      </p:sp>
      <p:sp>
        <p:nvSpPr>
          <p:cNvPr id="3" name="Content Placeholder 2"/>
          <p:cNvSpPr>
            <a:spLocks noGrp="1"/>
          </p:cNvSpPr>
          <p:nvPr>
            <p:ph idx="1"/>
          </p:nvPr>
        </p:nvSpPr>
        <p:spPr/>
        <p:txBody>
          <a:bodyPr>
            <a:normAutofit lnSpcReduction="10000"/>
          </a:bodyPr>
          <a:lstStyle/>
          <a:p>
            <a:pPr marL="36900" indent="0">
              <a:buNone/>
            </a:pPr>
            <a:r>
              <a:rPr lang="en-US" dirty="0" err="1">
                <a:effectLst/>
              </a:rPr>
              <a:t>Laudato</a:t>
            </a:r>
            <a:r>
              <a:rPr lang="en-US" dirty="0">
                <a:effectLst/>
              </a:rPr>
              <a:t> Si #236</a:t>
            </a:r>
          </a:p>
          <a:p>
            <a:r>
              <a:rPr lang="en-US" dirty="0">
                <a:effectLst/>
              </a:rPr>
              <a:t>“Indeed the Eucharist is itself an act of cosmic love: “Yes, cosmic! Because even when it is celebrated on the humble altar of a country church, the Eucharist is always in some way celebrated on the altar of the world”. The Eucharist joins heaven and earth; it embraces and penetrates all creation. </a:t>
            </a:r>
          </a:p>
          <a:p>
            <a:r>
              <a:rPr lang="en-US" dirty="0">
                <a:effectLst/>
              </a:rPr>
              <a:t>“…the Eucharist is also a source of light and motivation, for our concerns for the environment, directing us to be stewards of all creation.”</a:t>
            </a:r>
          </a:p>
          <a:p>
            <a:pPr marL="36900" indent="0">
              <a:buNone/>
            </a:pPr>
            <a:endParaRPr lang="en-US" dirty="0">
              <a:effectLst/>
            </a:endParaRPr>
          </a:p>
          <a:p>
            <a:pPr marL="36900" indent="0">
              <a:buNone/>
            </a:pPr>
            <a:r>
              <a:rPr lang="en-US" dirty="0">
                <a:effectLst/>
              </a:rPr>
              <a:t>Kevin Irwin, </a:t>
            </a:r>
            <a:r>
              <a:rPr lang="en-US" i="1" dirty="0">
                <a:effectLst/>
              </a:rPr>
              <a:t>Models of the Eucharist</a:t>
            </a:r>
          </a:p>
          <a:p>
            <a:r>
              <a:rPr lang="en-US" dirty="0">
                <a:effectLst/>
              </a:rPr>
              <a:t>“Sacramental liturgy can help us reflect on the world in which we live and ponder our care for it, as well as our concern for those who dwell in it.”</a:t>
            </a:r>
          </a:p>
        </p:txBody>
      </p:sp>
    </p:spTree>
    <p:extLst>
      <p:ext uri="{BB962C8B-B14F-4D97-AF65-F5344CB8AC3E}">
        <p14:creationId xmlns:p14="http://schemas.microsoft.com/office/powerpoint/2010/main" val="22291857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69" y="609600"/>
            <a:ext cx="11900263" cy="970450"/>
          </a:xfrm>
        </p:spPr>
        <p:txBody>
          <a:bodyPr>
            <a:normAutofit/>
          </a:bodyPr>
          <a:lstStyle/>
          <a:p>
            <a:r>
              <a:rPr lang="en-US" dirty="0"/>
              <a:t>Overlap between the Synod and </a:t>
            </a:r>
            <a:r>
              <a:rPr lang="en-US" dirty="0" err="1"/>
              <a:t>Laudato</a:t>
            </a:r>
            <a:r>
              <a:rPr lang="en-US" dirty="0"/>
              <a:t> Si’</a:t>
            </a:r>
          </a:p>
        </p:txBody>
      </p:sp>
      <p:sp>
        <p:nvSpPr>
          <p:cNvPr id="3" name="Content Placeholder 2"/>
          <p:cNvSpPr>
            <a:spLocks noGrp="1"/>
          </p:cNvSpPr>
          <p:nvPr>
            <p:ph idx="1"/>
          </p:nvPr>
        </p:nvSpPr>
        <p:spPr>
          <a:xfrm>
            <a:off x="913795" y="2194560"/>
            <a:ext cx="10353762" cy="3596640"/>
          </a:xfrm>
        </p:spPr>
        <p:txBody>
          <a:bodyPr>
            <a:normAutofit fontScale="92500" lnSpcReduction="10000"/>
          </a:bodyPr>
          <a:lstStyle/>
          <a:p>
            <a:pPr marL="36900" indent="0">
              <a:buNone/>
            </a:pPr>
            <a:r>
              <a:rPr lang="en-US" sz="2800" dirty="0">
                <a:effectLst/>
              </a:rPr>
              <a:t>Bishop Zinkula meeting with local Protestant ministers in a rural parish setting. Might we also listen to the cry of the earth?</a:t>
            </a:r>
          </a:p>
          <a:p>
            <a:pPr marL="36900" indent="0">
              <a:buNone/>
            </a:pPr>
            <a:endParaRPr lang="en-US" sz="2800" dirty="0">
              <a:effectLst/>
            </a:endParaRPr>
          </a:p>
          <a:p>
            <a:pPr marL="36900" indent="0">
              <a:buNone/>
            </a:pPr>
            <a:r>
              <a:rPr lang="en-US" sz="2800" dirty="0">
                <a:effectLst/>
              </a:rPr>
              <a:t>Our goal is not to amass information or to satisfy curiosity, but rather to become painfully aware, to dare to turn what is happening to the world into our own personal suffering and thus to discover what each of us can do about it. (LS #19)</a:t>
            </a:r>
          </a:p>
          <a:p>
            <a:pPr marL="36900" indent="0">
              <a:buNone/>
            </a:pPr>
            <a:r>
              <a:rPr lang="en-US" sz="2800" dirty="0">
                <a:effectLst/>
              </a:rPr>
              <a:t>“Redistributive Suffering” (Fr. Robert Grant; local moral theologian)</a:t>
            </a:r>
          </a:p>
          <a:p>
            <a:pPr marL="36900" indent="0">
              <a:buNone/>
            </a:pPr>
            <a:endParaRPr lang="en-US" dirty="0">
              <a:effectLst/>
            </a:endParaRPr>
          </a:p>
        </p:txBody>
      </p:sp>
    </p:spTree>
    <p:extLst>
      <p:ext uri="{BB962C8B-B14F-4D97-AF65-F5344CB8AC3E}">
        <p14:creationId xmlns:p14="http://schemas.microsoft.com/office/powerpoint/2010/main" val="2196866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3261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536229" y="440808"/>
            <a:ext cx="11028556" cy="621792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765976" y="583601"/>
            <a:ext cx="4416384"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orbe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rbel" charset="0"/>
                <a:ea typeface="+mn-ea"/>
                <a:cs typeface="+mn-cs"/>
              </a:rPr>
              <a:t>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5418" y="2283736"/>
            <a:ext cx="2857500" cy="2857500"/>
          </a:xfrm>
          <a:prstGeom prst="rect">
            <a:avLst/>
          </a:prstGeom>
        </p:spPr>
      </p:pic>
      <p:pic>
        <p:nvPicPr>
          <p:cNvPr id="11" name="Picture 10">
            <a:extLst>
              <a:ext uri="{FF2B5EF4-FFF2-40B4-BE49-F238E27FC236}">
                <a16:creationId xmlns:a16="http://schemas.microsoft.com/office/drawing/2014/main" id="{7D2FCF69-D924-7447-82F8-C61C6DF97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9747" y="5857875"/>
            <a:ext cx="2699160" cy="588213"/>
          </a:xfrm>
          <a:prstGeom prst="rect">
            <a:avLst/>
          </a:prstGeom>
        </p:spPr>
      </p:pic>
    </p:spTree>
    <p:extLst>
      <p:ext uri="{BB962C8B-B14F-4D97-AF65-F5344CB8AC3E}">
        <p14:creationId xmlns:p14="http://schemas.microsoft.com/office/powerpoint/2010/main" val="27958645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0764" y="6145193"/>
            <a:ext cx="2336768" cy="509239"/>
          </a:xfrm>
          <a:prstGeom prst="rect">
            <a:avLst/>
          </a:prstGeom>
        </p:spPr>
      </p:pic>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28663"/>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8C3E644-CEFF-CE44-AB4B-C1C9E4761674}"/>
              </a:ext>
            </a:extLst>
          </p:cNvPr>
          <p:cNvSpPr txBox="1"/>
          <p:nvPr/>
        </p:nvSpPr>
        <p:spPr>
          <a:xfrm>
            <a:off x="296843" y="728663"/>
            <a:ext cx="11670568"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schemeClr val="bg1"/>
                </a:solidFill>
                <a:effectLst/>
                <a:uLnTx/>
                <a:uFillTx/>
                <a:latin typeface="Calibri" panose="020F0502020204030204"/>
                <a:ea typeface="+mn-ea"/>
                <a:cs typeface="+mn-cs"/>
              </a:rPr>
              <a:t>Email </a:t>
            </a:r>
            <a:r>
              <a:rPr lang="en-US" sz="2800" b="1" dirty="0">
                <a:solidFill>
                  <a:schemeClr val="bg1"/>
                </a:solidFill>
                <a:latin typeface="Calibri" panose="020F0502020204030204"/>
              </a:rPr>
              <a:t>us at: </a:t>
            </a: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info@Catholicclimatecovenant.org</a:t>
            </a:r>
            <a:b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More info: </a:t>
            </a:r>
            <a:b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Catholic Climate Covenant 			       </a:t>
            </a:r>
            <a:b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www.catholicclimatecovenant.org    </a:t>
            </a:r>
            <a:br>
              <a:rPr kumimoji="0" lang="en-US" sz="2800" b="0" i="0" u="none" strike="noStrike" kern="1200" cap="none" spc="0" normalizeH="0" baseline="0" noProof="0" dirty="0">
                <a:ln>
                  <a:noFill/>
                </a:ln>
                <a:solidFill>
                  <a:srgbClr val="0563C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br>
            <a:br>
              <a:rPr kumimoji="0" lang="en-US" sz="2800" b="0" i="0" u="none" strike="noStrike" kern="1200" cap="none" spc="0" normalizeH="0" baseline="0" noProof="0" dirty="0">
                <a:ln>
                  <a:noFill/>
                </a:ln>
                <a:solidFill>
                  <a:srgbClr val="0563C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br>
            <a:r>
              <a:rPr lang="en-US" sz="2800" dirty="0">
                <a:solidFill>
                  <a:schemeClr val="bg1"/>
                </a:solidFill>
                <a:latin typeface="Calibri" panose="020F0502020204030204"/>
              </a:rPr>
              <a:t>&amp;</a:t>
            </a:r>
            <a:b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www.Godsplanet.us</a:t>
            </a:r>
            <a:endPar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417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a:buSzPct val="111111"/>
            </a:pPr>
            <a:r>
              <a:rPr lang="en-US">
                <a:solidFill>
                  <a:srgbClr val="002060"/>
                </a:solidFill>
              </a:rPr>
              <a:t>"Together in the Journey: The Synod, the Laudato Si' Action Platform and the Eucharistic Revival"</a:t>
            </a:r>
            <a:br>
              <a:rPr lang="en-US">
                <a:solidFill>
                  <a:srgbClr val="002060"/>
                </a:solidFill>
              </a:rPr>
            </a:br>
            <a:endParaRPr>
              <a:solidFill>
                <a:srgbClr val="002060"/>
              </a:solidFill>
            </a:endParaRPr>
          </a:p>
        </p:txBody>
      </p:sp>
      <p:sp>
        <p:nvSpPr>
          <p:cNvPr id="91" name="Google Shape;91;p1"/>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ctr" anchorCtr="0">
            <a:noAutofit/>
          </a:bodyPr>
          <a:lstStyle/>
          <a:p>
            <a:pPr defTabSz="1219170"/>
            <a:fld id="{00000000-1234-1234-1234-123412341234}" type="slidenum">
              <a:rPr lang="en-US" kern="0"/>
              <a:pPr defTabSz="1219170"/>
              <a:t>6</a:t>
            </a:fld>
            <a:endParaRPr kern="0"/>
          </a:p>
        </p:txBody>
      </p:sp>
      <p:sp>
        <p:nvSpPr>
          <p:cNvPr id="92" name="Google Shape;92;p1"/>
          <p:cNvSpPr txBox="1"/>
          <p:nvPr/>
        </p:nvSpPr>
        <p:spPr>
          <a:xfrm>
            <a:off x="307896" y="2668750"/>
            <a:ext cx="11884105" cy="2101551"/>
          </a:xfrm>
          <a:prstGeom prst="rect">
            <a:avLst/>
          </a:prstGeom>
          <a:noFill/>
          <a:ln>
            <a:noFill/>
          </a:ln>
        </p:spPr>
        <p:txBody>
          <a:bodyPr spcFirstLastPara="1" wrap="square" lIns="121900" tIns="121900" rIns="121900" bIns="121900" anchor="t" anchorCtr="0">
            <a:normAutofit fontScale="97500"/>
          </a:bodyPr>
          <a:lstStyle/>
          <a:p>
            <a:pPr algn="ctr" defTabSz="1219170">
              <a:buClr>
                <a:srgbClr val="000000"/>
              </a:buClr>
              <a:buSzPct val="102564"/>
            </a:pPr>
            <a:r>
              <a:rPr lang="en-US" sz="3733" kern="0">
                <a:solidFill>
                  <a:srgbClr val="002060"/>
                </a:solidFill>
                <a:latin typeface="Avenir"/>
                <a:ea typeface="Avenir"/>
                <a:cs typeface="Avenir"/>
                <a:sym typeface="Avenir"/>
              </a:rPr>
              <a:t>For a Synodal Church:</a:t>
            </a:r>
            <a:br>
              <a:rPr lang="en-US" sz="3733" kern="0">
                <a:solidFill>
                  <a:srgbClr val="002060"/>
                </a:solidFill>
                <a:latin typeface="Avenir"/>
                <a:ea typeface="Avenir"/>
                <a:cs typeface="Avenir"/>
                <a:sym typeface="Avenir"/>
              </a:rPr>
            </a:br>
            <a:r>
              <a:rPr lang="en-US" sz="3600" kern="0">
                <a:solidFill>
                  <a:srgbClr val="002060"/>
                </a:solidFill>
                <a:latin typeface="Avenir"/>
                <a:ea typeface="Avenir"/>
                <a:cs typeface="Avenir"/>
                <a:sym typeface="Avenir"/>
              </a:rPr>
              <a:t>Communion, Participation, and Mission</a:t>
            </a:r>
            <a:br>
              <a:rPr lang="en-US" sz="3600" kern="0">
                <a:solidFill>
                  <a:srgbClr val="002060"/>
                </a:solidFill>
                <a:latin typeface="Avenir"/>
                <a:ea typeface="Avenir"/>
                <a:cs typeface="Avenir"/>
                <a:sym typeface="Avenir"/>
              </a:rPr>
            </a:br>
            <a:endParaRPr sz="3600" kern="0">
              <a:solidFill>
                <a:srgbClr val="002060"/>
              </a:solidFill>
              <a:latin typeface="Avenir"/>
              <a:ea typeface="Avenir"/>
              <a:cs typeface="Avenir"/>
              <a:sym typeface="Avenir"/>
            </a:endParaRPr>
          </a:p>
        </p:txBody>
      </p:sp>
      <p:sp>
        <p:nvSpPr>
          <p:cNvPr id="93" name="Google Shape;93;p1"/>
          <p:cNvSpPr txBox="1"/>
          <p:nvPr/>
        </p:nvSpPr>
        <p:spPr>
          <a:xfrm>
            <a:off x="2257778" y="4033218"/>
            <a:ext cx="9813807" cy="2604649"/>
          </a:xfrm>
          <a:prstGeom prst="rect">
            <a:avLst/>
          </a:prstGeom>
          <a:noFill/>
          <a:ln>
            <a:noFill/>
          </a:ln>
        </p:spPr>
        <p:txBody>
          <a:bodyPr spcFirstLastPara="1" wrap="square" lIns="121900" tIns="121900" rIns="121900" bIns="121900" anchor="t" anchorCtr="0">
            <a:normAutofit/>
          </a:bodyPr>
          <a:lstStyle/>
          <a:p>
            <a:pPr algn="ctr" defTabSz="1219170">
              <a:lnSpc>
                <a:spcPct val="90000"/>
              </a:lnSpc>
              <a:buClr>
                <a:srgbClr val="DE8F32"/>
              </a:buClr>
              <a:buSzPts val="1200"/>
            </a:pPr>
            <a:endParaRPr sz="2667" i="1" kern="0">
              <a:solidFill>
                <a:srgbClr val="DE8F32"/>
              </a:solidFill>
              <a:latin typeface="Avenir"/>
              <a:ea typeface="Avenir"/>
              <a:cs typeface="Avenir"/>
              <a:sym typeface="Avenir"/>
            </a:endParaRPr>
          </a:p>
          <a:p>
            <a:pPr algn="ctr" defTabSz="1219170">
              <a:lnSpc>
                <a:spcPct val="90000"/>
              </a:lnSpc>
              <a:buClr>
                <a:srgbClr val="DE8F32"/>
              </a:buClr>
              <a:buSzPts val="1200"/>
            </a:pPr>
            <a:r>
              <a:rPr lang="en-US" sz="2667" i="1" kern="0">
                <a:solidFill>
                  <a:srgbClr val="DE8F32"/>
                </a:solidFill>
                <a:latin typeface="Avenir"/>
                <a:ea typeface="Avenir"/>
                <a:cs typeface="Avenir"/>
                <a:sym typeface="Avenir"/>
              </a:rPr>
              <a:t>Sr Nathalie Becquart, xmcj, Under-Secretary </a:t>
            </a:r>
            <a:endParaRPr sz="1867" kern="0">
              <a:solidFill>
                <a:srgbClr val="000000"/>
              </a:solidFill>
              <a:latin typeface="Arial"/>
              <a:cs typeface="Arial"/>
              <a:sym typeface="Arial"/>
            </a:endParaRPr>
          </a:p>
          <a:p>
            <a:pPr algn="ctr" defTabSz="1219170">
              <a:lnSpc>
                <a:spcPct val="90000"/>
              </a:lnSpc>
              <a:buClr>
                <a:srgbClr val="DE8F32"/>
              </a:buClr>
              <a:buSzPts val="1200"/>
            </a:pPr>
            <a:r>
              <a:rPr lang="en-US" sz="2667" i="1" kern="0">
                <a:solidFill>
                  <a:srgbClr val="DE8F32"/>
                </a:solidFill>
                <a:latin typeface="Avenir"/>
                <a:ea typeface="Avenir"/>
                <a:cs typeface="Avenir"/>
                <a:sym typeface="Avenir"/>
              </a:rPr>
              <a:t>to the General Secretariat for the Synod of Bishops</a:t>
            </a:r>
            <a:endParaRPr sz="1867" kern="0">
              <a:solidFill>
                <a:srgbClr val="000000"/>
              </a:solidFill>
              <a:latin typeface="Arial"/>
              <a:cs typeface="Arial"/>
              <a:sym typeface="Arial"/>
            </a:endParaRPr>
          </a:p>
          <a:p>
            <a:pPr algn="ctr" defTabSz="1219170">
              <a:lnSpc>
                <a:spcPct val="90000"/>
              </a:lnSpc>
              <a:buClr>
                <a:srgbClr val="DE8F32"/>
              </a:buClr>
              <a:buSzPts val="1200"/>
            </a:pPr>
            <a:endParaRPr sz="2667" i="1" kern="0">
              <a:solidFill>
                <a:srgbClr val="DE8F32"/>
              </a:solidFill>
              <a:latin typeface="Avenir"/>
              <a:ea typeface="Avenir"/>
              <a:cs typeface="Avenir"/>
              <a:sym typeface="Avenir"/>
            </a:endParaRPr>
          </a:p>
          <a:p>
            <a:pPr algn="ctr" defTabSz="1219170">
              <a:lnSpc>
                <a:spcPct val="90000"/>
              </a:lnSpc>
              <a:buClr>
                <a:srgbClr val="DE8F32"/>
              </a:buClr>
              <a:buSzPts val="1200"/>
            </a:pPr>
            <a:r>
              <a:rPr lang="en-US" sz="2667" i="1" kern="0">
                <a:solidFill>
                  <a:srgbClr val="DE8F32"/>
                </a:solidFill>
                <a:latin typeface="Avenir"/>
                <a:ea typeface="Avenir"/>
                <a:cs typeface="Avenir"/>
                <a:sym typeface="Avenir"/>
              </a:rPr>
              <a:t>Fr David McCallum, sj, Director of Discerning Leadership, member of the Synod Commission on Methodology</a:t>
            </a:r>
            <a:endParaRPr sz="2667" kern="0">
              <a:solidFill>
                <a:srgbClr val="DE8F32"/>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ctr" anchorCtr="0">
            <a:noAutofit/>
          </a:bodyPr>
          <a:lstStyle/>
          <a:p>
            <a:pPr defTabSz="1219170"/>
            <a:fld id="{00000000-1234-1234-1234-123412341234}" type="slidenum">
              <a:rPr lang="en-US" kern="0"/>
              <a:pPr defTabSz="1219170"/>
              <a:t>7</a:t>
            </a:fld>
            <a:endParaRPr kern="0"/>
          </a:p>
        </p:txBody>
      </p:sp>
      <p:pic>
        <p:nvPicPr>
          <p:cNvPr id="99" name="Google Shape;99;p2" descr="C:\Users\nathalie.becquart\Desktop\Logo Synode.png"/>
          <p:cNvPicPr preferRelativeResize="0"/>
          <p:nvPr/>
        </p:nvPicPr>
        <p:blipFill rotWithShape="1">
          <a:blip r:embed="rId3">
            <a:alphaModFix/>
          </a:blip>
          <a:srcRect/>
          <a:stretch/>
        </p:blipFill>
        <p:spPr>
          <a:xfrm>
            <a:off x="2182518" y="-15052"/>
            <a:ext cx="8247001" cy="6889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body" idx="1"/>
          </p:nvPr>
        </p:nvSpPr>
        <p:spPr>
          <a:xfrm>
            <a:off x="6327229" y="896329"/>
            <a:ext cx="5864772" cy="3265729"/>
          </a:xfrm>
          <a:prstGeom prst="rect">
            <a:avLst/>
          </a:prstGeom>
          <a:noFill/>
          <a:ln>
            <a:noFill/>
          </a:ln>
        </p:spPr>
        <p:txBody>
          <a:bodyPr spcFirstLastPara="1" wrap="square" lIns="121900" tIns="121900" rIns="121900" bIns="121900" anchor="t" anchorCtr="0">
            <a:noAutofit/>
          </a:bodyPr>
          <a:lstStyle/>
          <a:p>
            <a:pPr marL="203195" indent="0">
              <a:buNone/>
            </a:pPr>
            <a:r>
              <a:rPr lang="en-US" sz="3200" b="1">
                <a:latin typeface="Avenir"/>
                <a:ea typeface="Avenir"/>
                <a:cs typeface="Avenir"/>
                <a:sym typeface="Avenir"/>
              </a:rPr>
              <a:t>“Synodality is the way of being the Church today according to the will of God, in a dynamic of discerning and listening together to the voice of the Holy Spirit.” </a:t>
            </a:r>
            <a:endParaRPr/>
          </a:p>
          <a:p>
            <a:pPr marL="203195" indent="0">
              <a:buNone/>
            </a:pPr>
            <a:r>
              <a:rPr lang="en-US" sz="2133" i="1">
                <a:latin typeface="Avenir"/>
                <a:ea typeface="Avenir"/>
                <a:cs typeface="Avenir"/>
                <a:sym typeface="Avenir"/>
              </a:rPr>
              <a:t>Pope Francis</a:t>
            </a:r>
            <a:endParaRPr/>
          </a:p>
        </p:txBody>
      </p:sp>
      <p:sp>
        <p:nvSpPr>
          <p:cNvPr id="105" name="Google Shape;105;p3"/>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8</a:t>
            </a:fld>
            <a:endParaRPr kern="0"/>
          </a:p>
        </p:txBody>
      </p:sp>
      <p:pic>
        <p:nvPicPr>
          <p:cNvPr id="106" name="Google Shape;106;p3" descr="Bishops, young people walk to St. Peter's on pilgrimage of faith | Angelus  News"/>
          <p:cNvPicPr preferRelativeResize="0"/>
          <p:nvPr/>
        </p:nvPicPr>
        <p:blipFill rotWithShape="1">
          <a:blip r:embed="rId3">
            <a:alphaModFix/>
          </a:blip>
          <a:srcRect l="-25878" r="-25879"/>
          <a:stretch/>
        </p:blipFill>
        <p:spPr>
          <a:xfrm>
            <a:off x="-2032641" y="0"/>
            <a:ext cx="9918548"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4" descr="Screen Shot 2021-09-09 at 7.33.40 PM.png"/>
          <p:cNvPicPr preferRelativeResize="0"/>
          <p:nvPr/>
        </p:nvPicPr>
        <p:blipFill rotWithShape="1">
          <a:blip r:embed="rId3">
            <a:alphaModFix/>
          </a:blip>
          <a:srcRect/>
          <a:stretch/>
        </p:blipFill>
        <p:spPr>
          <a:xfrm>
            <a:off x="4708806" y="534808"/>
            <a:ext cx="7320765" cy="6160729"/>
          </a:xfrm>
          <a:prstGeom prst="rect">
            <a:avLst/>
          </a:prstGeom>
          <a:noFill/>
          <a:ln>
            <a:noFill/>
          </a:ln>
        </p:spPr>
      </p:pic>
      <p:sp>
        <p:nvSpPr>
          <p:cNvPr id="112" name="Google Shape;112;p4"/>
          <p:cNvSpPr txBox="1">
            <a:spLocks noGrp="1"/>
          </p:cNvSpPr>
          <p:nvPr>
            <p:ph type="body" idx="1"/>
          </p:nvPr>
        </p:nvSpPr>
        <p:spPr>
          <a:xfrm>
            <a:off x="338667" y="686109"/>
            <a:ext cx="5825067" cy="4868024"/>
          </a:xfrm>
          <a:prstGeom prst="rect">
            <a:avLst/>
          </a:prstGeom>
          <a:noFill/>
          <a:ln>
            <a:noFill/>
          </a:ln>
        </p:spPr>
        <p:txBody>
          <a:bodyPr spcFirstLastPara="1" wrap="square" lIns="121900" tIns="121900" rIns="121900" bIns="121900" anchor="t" anchorCtr="0">
            <a:noAutofit/>
          </a:bodyPr>
          <a:lstStyle/>
          <a:p>
            <a:pPr marL="0" indent="0">
              <a:buClr>
                <a:schemeClr val="dk1"/>
              </a:buClr>
              <a:buSzPts val="1100"/>
              <a:buNone/>
            </a:pPr>
            <a:r>
              <a:rPr lang="en-US" sz="4000">
                <a:solidFill>
                  <a:schemeClr val="dk1"/>
                </a:solidFill>
                <a:latin typeface="Avenir"/>
                <a:ea typeface="Avenir"/>
                <a:cs typeface="Avenir"/>
                <a:sym typeface="Avenir"/>
              </a:rPr>
              <a:t>Communion, Participation </a:t>
            </a:r>
            <a:br>
              <a:rPr lang="en-US" sz="4000">
                <a:solidFill>
                  <a:schemeClr val="dk1"/>
                </a:solidFill>
                <a:latin typeface="Avenir"/>
                <a:ea typeface="Avenir"/>
                <a:cs typeface="Avenir"/>
                <a:sym typeface="Avenir"/>
              </a:rPr>
            </a:br>
            <a:r>
              <a:rPr lang="en-US" sz="4000">
                <a:solidFill>
                  <a:schemeClr val="dk1"/>
                </a:solidFill>
                <a:latin typeface="Avenir"/>
                <a:ea typeface="Avenir"/>
                <a:cs typeface="Avenir"/>
                <a:sym typeface="Avenir"/>
              </a:rPr>
              <a:t>and Mission – </a:t>
            </a:r>
            <a:br>
              <a:rPr lang="en-US" sz="4000">
                <a:solidFill>
                  <a:schemeClr val="dk1"/>
                </a:solidFill>
                <a:latin typeface="Avenir"/>
                <a:ea typeface="Avenir"/>
                <a:cs typeface="Avenir"/>
                <a:sym typeface="Avenir"/>
              </a:rPr>
            </a:br>
            <a:r>
              <a:rPr lang="en-US" sz="4000">
                <a:solidFill>
                  <a:schemeClr val="dk1"/>
                </a:solidFill>
                <a:latin typeface="Avenir"/>
                <a:ea typeface="Avenir"/>
                <a:cs typeface="Avenir"/>
                <a:sym typeface="Avenir"/>
              </a:rPr>
              <a:t>3 inseparable keys </a:t>
            </a:r>
            <a:endParaRPr/>
          </a:p>
          <a:p>
            <a:pPr marL="0" indent="0">
              <a:buClr>
                <a:schemeClr val="dk1"/>
              </a:buClr>
              <a:buSzPts val="1100"/>
              <a:buNone/>
            </a:pPr>
            <a:r>
              <a:rPr lang="en-US" sz="4000">
                <a:solidFill>
                  <a:schemeClr val="dk1"/>
                </a:solidFill>
                <a:latin typeface="Avenir"/>
                <a:ea typeface="Avenir"/>
                <a:cs typeface="Avenir"/>
                <a:sym typeface="Avenir"/>
              </a:rPr>
              <a:t>at the heart </a:t>
            </a:r>
            <a:br>
              <a:rPr lang="en-US" sz="4000">
                <a:solidFill>
                  <a:schemeClr val="dk1"/>
                </a:solidFill>
                <a:latin typeface="Avenir"/>
                <a:ea typeface="Avenir"/>
                <a:cs typeface="Avenir"/>
                <a:sym typeface="Avenir"/>
              </a:rPr>
            </a:br>
            <a:r>
              <a:rPr lang="en-US" sz="4000">
                <a:solidFill>
                  <a:schemeClr val="dk1"/>
                </a:solidFill>
                <a:latin typeface="Avenir"/>
                <a:ea typeface="Avenir"/>
                <a:cs typeface="Avenir"/>
                <a:sym typeface="Avenir"/>
              </a:rPr>
              <a:t>of a Synodal Church</a:t>
            </a:r>
            <a:endParaRPr sz="4000">
              <a:latin typeface="Avenir"/>
              <a:ea typeface="Avenir"/>
              <a:cs typeface="Avenir"/>
              <a:sym typeface="Avenir"/>
            </a:endParaRPr>
          </a:p>
        </p:txBody>
      </p:sp>
      <p:sp>
        <p:nvSpPr>
          <p:cNvPr id="113" name="Google Shape;113;p4"/>
          <p:cNvSpPr txBox="1">
            <a:spLocks noGrp="1"/>
          </p:cNvSpPr>
          <p:nvPr>
            <p:ph type="sldNum" idx="12"/>
          </p:nvPr>
        </p:nvSpPr>
        <p:spPr>
          <a:xfrm>
            <a:off x="11369600" y="6247781"/>
            <a:ext cx="731600" cy="451600"/>
          </a:xfrm>
          <a:prstGeom prst="rect">
            <a:avLst/>
          </a:prstGeom>
          <a:noFill/>
          <a:ln>
            <a:noFill/>
          </a:ln>
        </p:spPr>
        <p:txBody>
          <a:bodyPr spcFirstLastPara="1" wrap="square" lIns="121900" tIns="121900" rIns="121900" bIns="121900" anchor="t" anchorCtr="0">
            <a:noAutofit/>
          </a:bodyPr>
          <a:lstStyle/>
          <a:p>
            <a:pPr defTabSz="1219170"/>
            <a:fld id="{00000000-1234-1234-1234-123412341234}" type="slidenum">
              <a:rPr lang="en-US" kern="0"/>
              <a:pPr defTabSz="1219170"/>
              <a:t>9</a:t>
            </a:fld>
            <a:endParaRPr kern="0"/>
          </a:p>
        </p:txBody>
      </p:sp>
      <p:cxnSp>
        <p:nvCxnSpPr>
          <p:cNvPr id="114" name="Google Shape;114;p4"/>
          <p:cNvCxnSpPr/>
          <p:nvPr/>
        </p:nvCxnSpPr>
        <p:spPr>
          <a:xfrm>
            <a:off x="1732000" y="5553033"/>
            <a:ext cx="30384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at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2392</TotalTime>
  <Words>6441</Words>
  <Application>Microsoft Macintosh PowerPoint</Application>
  <PresentationFormat>Widescreen</PresentationFormat>
  <Paragraphs>1021</Paragraphs>
  <Slides>59</Slides>
  <Notes>46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59</vt:i4>
      </vt:variant>
    </vt:vector>
  </HeadingPairs>
  <TitlesOfParts>
    <vt:vector size="74" baseType="lpstr">
      <vt:lpstr>Arial</vt:lpstr>
      <vt:lpstr>Avenir</vt:lpstr>
      <vt:lpstr>Calibri</vt:lpstr>
      <vt:lpstr>Calibri Light</vt:lpstr>
      <vt:lpstr>Calisto MT</vt:lpstr>
      <vt:lpstr>Century Schoolbook</vt:lpstr>
      <vt:lpstr>Corbel</vt:lpstr>
      <vt:lpstr>Helvetica Neue</vt:lpstr>
      <vt:lpstr>Helvetica Neue Light</vt:lpstr>
      <vt:lpstr>Noto Sans Symbols</vt:lpstr>
      <vt:lpstr>Wingdings</vt:lpstr>
      <vt:lpstr>Wingdings 2</vt:lpstr>
      <vt:lpstr>3_Office Theme</vt:lpstr>
      <vt:lpstr>Simple Light</vt:lpstr>
      <vt:lpstr>Slate</vt:lpstr>
      <vt:lpstr>PowerPoint Presentation</vt:lpstr>
      <vt:lpstr>PowerPoint Presentation</vt:lpstr>
      <vt:lpstr>PowerPoint Presentation</vt:lpstr>
      <vt:lpstr>PowerPoint Presentation</vt:lpstr>
      <vt:lpstr>PowerPoint Presentation</vt:lpstr>
      <vt:lpstr>"Together in the Journey: The Synod, the Laudato Si' Action Platform and the Eucharistic Revival" </vt:lpstr>
      <vt:lpstr>PowerPoint Presentation</vt:lpstr>
      <vt:lpstr>PowerPoint Presentation</vt:lpstr>
      <vt:lpstr>PowerPoint Presentation</vt:lpstr>
      <vt:lpstr>Video Synod on Synodality https://www.youtube.com/watch?v=I5lAktuejwo&amp;ab_channel=Rahai </vt:lpstr>
      <vt:lpstr>Synodality and Integral Ecology : two key themes of Pope Francis’ Pontificate</vt:lpstr>
      <vt:lpstr>A reading of the signs of the times : a fragmented world in need of connectivity and solidarity</vt:lpstr>
      <vt:lpstr>Preparatory Document for the Synod 2021-2023 Part  I. The call to walk together Discerning the signs of the times in the light of the Gospel</vt:lpstr>
      <vt:lpstr>The experience of the synod on the Amazon “new paths for the Church and for an integral ecology”.</vt:lpstr>
      <vt:lpstr>The Amazon region,  a laboratory for society and for the Church </vt:lpstr>
      <vt:lpstr>Called to integral conversion </vt:lpstr>
      <vt:lpstr>The aim of the Synod 2021-2023</vt:lpstr>
      <vt:lpstr>Among the objecfives of the synod</vt:lpstr>
      <vt:lpstr>PowerPoint Presentation</vt:lpstr>
      <vt:lpstr>PowerPoint Presentation</vt:lpstr>
      <vt:lpstr>Basic Question of the Synodal Process</vt:lpstr>
      <vt:lpstr>Ten Themes to Explore</vt:lpstr>
      <vt:lpstr>PowerPoint Presentation</vt:lpstr>
      <vt:lpstr>Conclusion :  Synodality is to pass from the « I » to the « WE »</vt:lpstr>
      <vt:lpstr>A dynamic and systemic vision An integral ecclesiology</vt:lpstr>
      <vt:lpstr>Ressources to go further</vt:lpstr>
      <vt:lpstr>PowerPoint Presentation</vt:lpstr>
      <vt:lpstr>Thank you!</vt:lpstr>
      <vt:lpstr>PowerPoint Presentation</vt:lpstr>
      <vt:lpstr>PowerPoint Presentation</vt:lpstr>
      <vt:lpstr>Together in the Journey: The Synod, the Laudato Si' Action Platform and the Eucharistic Revival </vt:lpstr>
      <vt:lpstr>Backstory</vt:lpstr>
      <vt:lpstr>PowerPoint Presentation</vt:lpstr>
      <vt:lpstr>PowerPoint Presentation</vt:lpstr>
      <vt:lpstr>“We’re doing what… by when??”</vt:lpstr>
      <vt:lpstr>“OK… but who’s gonna do all this??”</vt:lpstr>
      <vt:lpstr>“Why bother?”</vt:lpstr>
      <vt:lpstr>Synod on Synodality</vt:lpstr>
      <vt:lpstr>PowerPoint Presentation</vt:lpstr>
      <vt:lpstr>A synodal Church, in announcing the Gospel, “journeys together.” How is this “journeying together” happening today in your local Church? What steps does the Spirit invite us to take in order to grow in our “journeying together”?</vt:lpstr>
      <vt:lpstr>“based on your personal experience, what breaks your heart and what fills your heart about the Catholic Church?”</vt:lpstr>
      <vt:lpstr>PowerPoint Presentation</vt:lpstr>
      <vt:lpstr>PowerPoint Presentation</vt:lpstr>
      <vt:lpstr>Backstory</vt:lpstr>
      <vt:lpstr>Here’s how it works:</vt:lpstr>
      <vt:lpstr>By the numbers: how is the Synod going?</vt:lpstr>
      <vt:lpstr>Eucharistic Revival</vt:lpstr>
      <vt:lpstr>PowerPoint Presentation</vt:lpstr>
      <vt:lpstr>PowerPoint Presentation</vt:lpstr>
      <vt:lpstr>Sacramentum caritatis</vt:lpstr>
      <vt:lpstr>PowerPoint Presentation</vt:lpstr>
      <vt:lpstr>PowerPoint Presentation</vt:lpstr>
      <vt:lpstr>Laudato Si ' Action Platform</vt:lpstr>
      <vt:lpstr>Caring for Creation: not an overnight project</vt:lpstr>
      <vt:lpstr>Overlap between Eucharistic Revival and Laudato Si’</vt:lpstr>
      <vt:lpstr>Overlap between the Synod and Laudato Si’</vt:lpstr>
      <vt:lpstr>End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Paz Artaza-Regan</dc:creator>
  <cp:lastModifiedBy>Paz Artaza-Regan</cp:lastModifiedBy>
  <cp:revision>7</cp:revision>
  <dcterms:created xsi:type="dcterms:W3CDTF">2022-02-09T19:15:13Z</dcterms:created>
  <dcterms:modified xsi:type="dcterms:W3CDTF">2022-02-11T13:47:18Z</dcterms:modified>
</cp:coreProperties>
</file>