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 id="2147483697" r:id="rId4"/>
  </p:sldMasterIdLst>
  <p:notesMasterIdLst>
    <p:notesMasterId r:id="rId55"/>
  </p:notesMasterIdLst>
  <p:sldIdLst>
    <p:sldId id="257" r:id="rId5"/>
    <p:sldId id="378" r:id="rId6"/>
    <p:sldId id="359" r:id="rId7"/>
    <p:sldId id="382" r:id="rId8"/>
    <p:sldId id="377" r:id="rId9"/>
    <p:sldId id="256" r:id="rId10"/>
    <p:sldId id="281" r:id="rId11"/>
    <p:sldId id="268" r:id="rId12"/>
    <p:sldId id="282" r:id="rId13"/>
    <p:sldId id="283" r:id="rId14"/>
    <p:sldId id="284" r:id="rId15"/>
    <p:sldId id="289" r:id="rId16"/>
    <p:sldId id="290" r:id="rId17"/>
    <p:sldId id="261" r:id="rId18"/>
    <p:sldId id="285" r:id="rId19"/>
    <p:sldId id="292" r:id="rId20"/>
    <p:sldId id="291" r:id="rId21"/>
    <p:sldId id="293" r:id="rId22"/>
    <p:sldId id="287" r:id="rId23"/>
    <p:sldId id="280" r:id="rId24"/>
    <p:sldId id="364" r:id="rId25"/>
    <p:sldId id="371" r:id="rId26"/>
    <p:sldId id="385" r:id="rId27"/>
    <p:sldId id="288" r:id="rId28"/>
    <p:sldId id="386" r:id="rId29"/>
    <p:sldId id="387" r:id="rId30"/>
    <p:sldId id="388" r:id="rId31"/>
    <p:sldId id="389" r:id="rId32"/>
    <p:sldId id="316" r:id="rId33"/>
    <p:sldId id="296" r:id="rId34"/>
    <p:sldId id="372" r:id="rId35"/>
    <p:sldId id="317" r:id="rId36"/>
    <p:sldId id="357" r:id="rId37"/>
    <p:sldId id="391" r:id="rId38"/>
    <p:sldId id="392" r:id="rId39"/>
    <p:sldId id="322" r:id="rId40"/>
    <p:sldId id="393" r:id="rId41"/>
    <p:sldId id="394" r:id="rId42"/>
    <p:sldId id="374" r:id="rId43"/>
    <p:sldId id="395" r:id="rId44"/>
    <p:sldId id="379" r:id="rId45"/>
    <p:sldId id="380" r:id="rId46"/>
    <p:sldId id="258" r:id="rId47"/>
    <p:sldId id="259" r:id="rId48"/>
    <p:sldId id="260" r:id="rId49"/>
    <p:sldId id="381" r:id="rId50"/>
    <p:sldId id="262" r:id="rId51"/>
    <p:sldId id="263" r:id="rId52"/>
    <p:sldId id="343" r:id="rId53"/>
    <p:sldId id="34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92"/>
  </p:normalViewPr>
  <p:slideViewPr>
    <p:cSldViewPr snapToGrid="0" snapToObjects="1">
      <p:cViewPr varScale="1">
        <p:scale>
          <a:sx n="100" d="100"/>
          <a:sy n="100" d="100"/>
        </p:scale>
        <p:origin x="4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07EB0E-FD81-E341-B836-B722C6E53DAB}" type="datetimeFigureOut">
              <a:rPr lang="en-US" smtClean="0"/>
              <a:t>6/23/21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38CDA-9F3E-5F42-8CEE-B1D3D63FC567}" type="slidenum">
              <a:rPr lang="en-US" smtClean="0"/>
              <a:t>‹#›</a:t>
            </a:fld>
            <a:endParaRPr lang="en-US"/>
          </a:p>
        </p:txBody>
      </p:sp>
    </p:spTree>
    <p:extLst>
      <p:ext uri="{BB962C8B-B14F-4D97-AF65-F5344CB8AC3E}">
        <p14:creationId xmlns:p14="http://schemas.microsoft.com/office/powerpoint/2010/main" val="3456083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D4D38-2475-4455-A596-B35761035F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97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1bbbb7c0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e1bbbb7c0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873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15E7E-09CB-E842-A55C-16C57BC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34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78D132-7592-45BD-84CC-1AFBD3E7F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78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639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1dc463c2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1dc463c2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1dc463c25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1dc463c25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34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1dc463c25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1dc463c2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17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1dc463c2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1dc463c2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32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e1dc463c2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e1dc463c2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96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e1bbbb7c0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e1bbbb7c0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70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058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975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3868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fld id="{C54A96EE-787F-446A-AF7F-5623B30EF307}" type="datetimeFigureOut">
              <a:rPr lang="en-US" smtClean="0"/>
              <a:t>6/23/21</a:t>
            </a:fld>
            <a:endParaRPr lang="en-US"/>
          </a:p>
        </p:txBody>
      </p:sp>
      <p:sp>
        <p:nvSpPr>
          <p:cNvPr id="16" name="Slide Number Placeholder 15"/>
          <p:cNvSpPr>
            <a:spLocks noGrp="1"/>
          </p:cNvSpPr>
          <p:nvPr>
            <p:ph type="sldNum" sz="quarter" idx="11"/>
          </p:nvPr>
        </p:nvSpPr>
        <p:spPr/>
        <p:txBody>
          <a:bodyPr/>
          <a:lstStyle/>
          <a:p>
            <a:fld id="{F36E2583-654F-490E-8003-179537A9520C}"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04049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C54A96EE-787F-446A-AF7F-5623B30EF307}" type="datetimeFigureOut">
              <a:rPr lang="en-US" smtClean="0"/>
              <a:t>6/23/21</a:t>
            </a:fld>
            <a:endParaRPr lang="en-US"/>
          </a:p>
        </p:txBody>
      </p:sp>
      <p:sp>
        <p:nvSpPr>
          <p:cNvPr id="15" name="Slide Number Placeholder 14"/>
          <p:cNvSpPr>
            <a:spLocks noGrp="1"/>
          </p:cNvSpPr>
          <p:nvPr>
            <p:ph type="sldNum" sz="quarter" idx="15"/>
          </p:nvPr>
        </p:nvSpPr>
        <p:spPr/>
        <p:txBody>
          <a:bodyPr/>
          <a:lstStyle>
            <a:lvl1pPr algn="ctr">
              <a:defRPr/>
            </a:lvl1pPr>
          </a:lstStyle>
          <a:p>
            <a:fld id="{F36E2583-654F-490E-8003-179537A9520C}"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60131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4A96EE-787F-446A-AF7F-5623B30EF307}" type="datetimeFigureOut">
              <a:rPr lang="en-US" smtClean="0"/>
              <a:t>6/23/21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E2583-654F-490E-8003-179537A9520C}" type="slidenum">
              <a:rPr lang="en-US" smtClean="0"/>
              <a:t>‹#›</a:t>
            </a:fld>
            <a:endParaRPr lang="en-US"/>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724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4A96EE-787F-446A-AF7F-5623B30EF307}" type="datetimeFigureOut">
              <a:rPr lang="en-US" smtClean="0"/>
              <a:t>6/23/21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E2583-654F-490E-8003-179537A9520C}"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01207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36E2583-654F-490E-8003-179537A9520C}"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C54A96EE-787F-446A-AF7F-5623B30EF307}" type="datetimeFigureOut">
              <a:rPr lang="en-US" smtClean="0"/>
              <a:t>6/23/21</a:t>
            </a:fld>
            <a:endParaRPr lang="en-US"/>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68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54A96EE-787F-446A-AF7F-5623B30EF307}" type="datetimeFigureOut">
              <a:rPr lang="en-US" smtClean="0"/>
              <a:t>6/23/21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E2583-654F-490E-8003-179537A9520C}"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940645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4A96EE-787F-446A-AF7F-5623B30EF307}" type="datetimeFigureOut">
              <a:rPr lang="en-US" smtClean="0"/>
              <a:t>6/23/21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E2583-654F-490E-8003-179537A9520C}" type="slidenum">
              <a:rPr lang="en-US" smtClean="0"/>
              <a:t>‹#›</a:t>
            </a:fld>
            <a:endParaRPr lang="en-US"/>
          </a:p>
        </p:txBody>
      </p:sp>
    </p:spTree>
    <p:extLst>
      <p:ext uri="{BB962C8B-B14F-4D97-AF65-F5344CB8AC3E}">
        <p14:creationId xmlns:p14="http://schemas.microsoft.com/office/powerpoint/2010/main" val="2461057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C54A96EE-787F-446A-AF7F-5623B30EF307}" type="datetimeFigureOut">
              <a:rPr lang="en-US" smtClean="0"/>
              <a:t>6/23/21</a:t>
            </a:fld>
            <a:endParaRPr lang="en-US"/>
          </a:p>
        </p:txBody>
      </p:sp>
      <p:sp>
        <p:nvSpPr>
          <p:cNvPr id="9" name="Slide Number Placeholder 8"/>
          <p:cNvSpPr>
            <a:spLocks noGrp="1"/>
          </p:cNvSpPr>
          <p:nvPr>
            <p:ph type="sldNum" sz="quarter" idx="15"/>
          </p:nvPr>
        </p:nvSpPr>
        <p:spPr/>
        <p:txBody>
          <a:bodyPr/>
          <a:lstStyle/>
          <a:p>
            <a:fld id="{F36E2583-654F-490E-8003-179537A9520C}"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197134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1604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C54A96EE-787F-446A-AF7F-5623B30EF307}" type="datetimeFigureOut">
              <a:rPr lang="en-US" smtClean="0"/>
              <a:t>6/23/21</a:t>
            </a:fld>
            <a:endParaRPr lang="en-US"/>
          </a:p>
        </p:txBody>
      </p:sp>
      <p:sp>
        <p:nvSpPr>
          <p:cNvPr id="9" name="Slide Number Placeholder 8"/>
          <p:cNvSpPr>
            <a:spLocks noGrp="1"/>
          </p:cNvSpPr>
          <p:nvPr>
            <p:ph type="sldNum" sz="quarter" idx="11"/>
          </p:nvPr>
        </p:nvSpPr>
        <p:spPr/>
        <p:txBody>
          <a:bodyPr/>
          <a:lstStyle/>
          <a:p>
            <a:fld id="{F36E2583-654F-490E-8003-179537A9520C}"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483723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4A96EE-787F-446A-AF7F-5623B30EF307}" type="datetimeFigureOut">
              <a:rPr lang="en-US" smtClean="0"/>
              <a:t>6/23/21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E2583-654F-490E-8003-179537A9520C}" type="slidenum">
              <a:rPr lang="en-US" smtClean="0"/>
              <a:t>‹#›</a:t>
            </a:fld>
            <a:endParaRPr lang="en-US"/>
          </a:p>
        </p:txBody>
      </p:sp>
    </p:spTree>
    <p:extLst>
      <p:ext uri="{BB962C8B-B14F-4D97-AF65-F5344CB8AC3E}">
        <p14:creationId xmlns:p14="http://schemas.microsoft.com/office/powerpoint/2010/main" val="806087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4A96EE-787F-446A-AF7F-5623B30EF307}" type="datetimeFigureOut">
              <a:rPr lang="en-US" smtClean="0"/>
              <a:t>6/23/21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E2583-654F-490E-8003-179537A9520C}" type="slidenum">
              <a:rPr lang="en-US" smtClean="0"/>
              <a:t>‹#›</a:t>
            </a:fld>
            <a:endParaRPr lang="en-US"/>
          </a:p>
        </p:txBody>
      </p:sp>
    </p:spTree>
    <p:extLst>
      <p:ext uri="{BB962C8B-B14F-4D97-AF65-F5344CB8AC3E}">
        <p14:creationId xmlns:p14="http://schemas.microsoft.com/office/powerpoint/2010/main" val="3858335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8" name="Rectangle 7"/>
          <p:cNvSpPr/>
          <p:nvPr/>
        </p:nvSpPr>
        <p:spPr>
          <a:xfrm>
            <a:off x="0" y="-1"/>
            <a:ext cx="454660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Date Placeholder 4"/>
          <p:cNvSpPr>
            <a:spLocks noGrp="1"/>
          </p:cNvSpPr>
          <p:nvPr>
            <p:ph type="dt" sz="half" idx="10"/>
          </p:nvPr>
        </p:nvSpPr>
        <p:spPr/>
        <p:txBody>
          <a:bodyPr/>
          <a:lstStyle>
            <a:lvl1pPr>
              <a:defRPr>
                <a:solidFill>
                  <a:schemeClr val="bg2"/>
                </a:solidFill>
              </a:defRPr>
            </a:lvl1pPr>
          </a:lstStyle>
          <a:p>
            <a:fld id="{F3605BCC-C1D4-4EA4-86B6-EB62B199A26A}" type="datetimeFigureOut">
              <a:rPr lang="en-US" smtClean="0"/>
              <a:t>6/23/21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5E2719-62B4-4A6A-8554-A1C7F2A4B962}" type="slidenum">
              <a:rPr lang="en-US" smtClean="0"/>
              <a:t>‹#›</a:t>
            </a:fld>
            <a:endParaRPr lang="en-US"/>
          </a:p>
        </p:txBody>
      </p:sp>
      <p:sp>
        <p:nvSpPr>
          <p:cNvPr id="9" name="Title Placeholder 1"/>
          <p:cNvSpPr>
            <a:spLocks noGrp="1"/>
          </p:cNvSpPr>
          <p:nvPr>
            <p:ph type="title"/>
          </p:nvPr>
        </p:nvSpPr>
        <p:spPr>
          <a:xfrm>
            <a:off x="368300" y="228601"/>
            <a:ext cx="377952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10" name="Content Placeholder 11"/>
          <p:cNvSpPr>
            <a:spLocks noGrp="1"/>
          </p:cNvSpPr>
          <p:nvPr>
            <p:ph sz="quarter" idx="14"/>
          </p:nvPr>
        </p:nvSpPr>
        <p:spPr>
          <a:xfrm>
            <a:off x="5034580" y="533400"/>
            <a:ext cx="6751021" cy="5702808"/>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368299" y="1539240"/>
            <a:ext cx="377952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Tree>
    <p:extLst>
      <p:ext uri="{BB962C8B-B14F-4D97-AF65-F5344CB8AC3E}">
        <p14:creationId xmlns:p14="http://schemas.microsoft.com/office/powerpoint/2010/main" val="1954615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3658685" y="10089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7091134" y="43556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4059600" y="1925673"/>
            <a:ext cx="4072800" cy="2049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4059600" y="4155440"/>
            <a:ext cx="4072800" cy="935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8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8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8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8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8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8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8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8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8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3230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p:nvPr/>
        </p:nvSpPr>
        <p:spPr>
          <a:xfrm flipH="1">
            <a:off x="10127918" y="6136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621901" y="47444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1031600" y="2408600"/>
            <a:ext cx="10128800" cy="204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4965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7056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415600" y="1633633"/>
            <a:ext cx="5333200" cy="4472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5"/>
          <p:cNvSpPr txBox="1">
            <a:spLocks noGrp="1"/>
          </p:cNvSpPr>
          <p:nvPr>
            <p:ph type="body" idx="2"/>
          </p:nvPr>
        </p:nvSpPr>
        <p:spPr>
          <a:xfrm>
            <a:off x="6443200" y="1633633"/>
            <a:ext cx="5333200" cy="44720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1888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7129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35" name="Google Shape;35;p7"/>
          <p:cNvSpPr txBox="1">
            <a:spLocks noGrp="1"/>
          </p:cNvSpPr>
          <p:nvPr>
            <p:ph type="body" idx="1"/>
          </p:nvPr>
        </p:nvSpPr>
        <p:spPr>
          <a:xfrm>
            <a:off x="415600" y="1865867"/>
            <a:ext cx="3744000" cy="3713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203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2243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
        <p:cNvGrpSpPr/>
        <p:nvPr/>
      </p:nvGrpSpPr>
      <p:grpSpPr>
        <a:xfrm>
          <a:off x="0" y="0"/>
          <a:ext cx="0" cy="0"/>
          <a:chOff x="0" y="0"/>
          <a:chExt cx="0" cy="0"/>
        </a:xfrm>
      </p:grpSpPr>
      <p:sp>
        <p:nvSpPr>
          <p:cNvPr id="38" name="Google Shape;38;p8"/>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8"/>
          <p:cNvSpPr txBox="1">
            <a:spLocks noGrp="1"/>
          </p:cNvSpPr>
          <p:nvPr>
            <p:ph type="title"/>
          </p:nvPr>
        </p:nvSpPr>
        <p:spPr>
          <a:xfrm>
            <a:off x="653667" y="600200"/>
            <a:ext cx="7838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0" name="Google Shape;40;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4675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9"/>
          <p:cNvSpPr/>
          <p:nvPr/>
        </p:nvSpPr>
        <p:spPr>
          <a:xfrm>
            <a:off x="6096000" y="-33"/>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3" name="Google Shape;43;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354000" y="1239033"/>
            <a:ext cx="5393600" cy="2381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354000" y="3692001"/>
            <a:ext cx="5393600" cy="2098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32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32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32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32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32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32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32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32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32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7315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426000" y="5625233"/>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400"/>
              <a:buFont typeface="Economica"/>
              <a:buNone/>
              <a:defRPr sz="32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8105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1"/>
        <p:cNvGrpSpPr/>
        <p:nvPr/>
      </p:nvGrpSpPr>
      <p:grpSpPr>
        <a:xfrm>
          <a:off x="0" y="0"/>
          <a:ext cx="0" cy="0"/>
          <a:chOff x="0" y="0"/>
          <a:chExt cx="0" cy="0"/>
        </a:xfrm>
      </p:grpSpPr>
      <p:sp>
        <p:nvSpPr>
          <p:cNvPr id="52" name="Google Shape;52;p11"/>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11"/>
          <p:cNvSpPr txBox="1">
            <a:spLocks noGrp="1"/>
          </p:cNvSpPr>
          <p:nvPr>
            <p:ph type="title" hasCustomPrompt="1"/>
          </p:nvPr>
        </p:nvSpPr>
        <p:spPr>
          <a:xfrm>
            <a:off x="415600" y="1276167"/>
            <a:ext cx="11360800" cy="28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21333">
                <a:solidFill>
                  <a:schemeClr val="lt2"/>
                </a:solidFill>
              </a:defRPr>
            </a:lvl1pPr>
            <a:lvl2pPr lvl="1" algn="ctr">
              <a:spcBef>
                <a:spcPts val="0"/>
              </a:spcBef>
              <a:spcAft>
                <a:spcPts val="0"/>
              </a:spcAft>
              <a:buClr>
                <a:schemeClr val="lt2"/>
              </a:buClr>
              <a:buSzPts val="16000"/>
              <a:buNone/>
              <a:defRPr sz="21333">
                <a:solidFill>
                  <a:schemeClr val="lt2"/>
                </a:solidFill>
              </a:defRPr>
            </a:lvl2pPr>
            <a:lvl3pPr lvl="2" algn="ctr">
              <a:spcBef>
                <a:spcPts val="0"/>
              </a:spcBef>
              <a:spcAft>
                <a:spcPts val="0"/>
              </a:spcAft>
              <a:buClr>
                <a:schemeClr val="lt2"/>
              </a:buClr>
              <a:buSzPts val="16000"/>
              <a:buNone/>
              <a:defRPr sz="21333">
                <a:solidFill>
                  <a:schemeClr val="lt2"/>
                </a:solidFill>
              </a:defRPr>
            </a:lvl3pPr>
            <a:lvl4pPr lvl="3" algn="ctr">
              <a:spcBef>
                <a:spcPts val="0"/>
              </a:spcBef>
              <a:spcAft>
                <a:spcPts val="0"/>
              </a:spcAft>
              <a:buClr>
                <a:schemeClr val="lt2"/>
              </a:buClr>
              <a:buSzPts val="16000"/>
              <a:buNone/>
              <a:defRPr sz="21333">
                <a:solidFill>
                  <a:schemeClr val="lt2"/>
                </a:solidFill>
              </a:defRPr>
            </a:lvl4pPr>
            <a:lvl5pPr lvl="4" algn="ctr">
              <a:spcBef>
                <a:spcPts val="0"/>
              </a:spcBef>
              <a:spcAft>
                <a:spcPts val="0"/>
              </a:spcAft>
              <a:buClr>
                <a:schemeClr val="lt2"/>
              </a:buClr>
              <a:buSzPts val="16000"/>
              <a:buNone/>
              <a:defRPr sz="21333">
                <a:solidFill>
                  <a:schemeClr val="lt2"/>
                </a:solidFill>
              </a:defRPr>
            </a:lvl5pPr>
            <a:lvl6pPr lvl="5" algn="ctr">
              <a:spcBef>
                <a:spcPts val="0"/>
              </a:spcBef>
              <a:spcAft>
                <a:spcPts val="0"/>
              </a:spcAft>
              <a:buClr>
                <a:schemeClr val="lt2"/>
              </a:buClr>
              <a:buSzPts val="16000"/>
              <a:buNone/>
              <a:defRPr sz="21333">
                <a:solidFill>
                  <a:schemeClr val="lt2"/>
                </a:solidFill>
              </a:defRPr>
            </a:lvl6pPr>
            <a:lvl7pPr lvl="6" algn="ctr">
              <a:spcBef>
                <a:spcPts val="0"/>
              </a:spcBef>
              <a:spcAft>
                <a:spcPts val="0"/>
              </a:spcAft>
              <a:buClr>
                <a:schemeClr val="lt2"/>
              </a:buClr>
              <a:buSzPts val="16000"/>
              <a:buNone/>
              <a:defRPr sz="21333">
                <a:solidFill>
                  <a:schemeClr val="lt2"/>
                </a:solidFill>
              </a:defRPr>
            </a:lvl7pPr>
            <a:lvl8pPr lvl="7" algn="ctr">
              <a:spcBef>
                <a:spcPts val="0"/>
              </a:spcBef>
              <a:spcAft>
                <a:spcPts val="0"/>
              </a:spcAft>
              <a:buClr>
                <a:schemeClr val="lt2"/>
              </a:buClr>
              <a:buSzPts val="16000"/>
              <a:buNone/>
              <a:defRPr sz="21333">
                <a:solidFill>
                  <a:schemeClr val="lt2"/>
                </a:solidFill>
              </a:defRPr>
            </a:lvl8pPr>
            <a:lvl9pPr lvl="8" algn="ctr">
              <a:spcBef>
                <a:spcPts val="0"/>
              </a:spcBef>
              <a:spcAft>
                <a:spcPts val="0"/>
              </a:spcAft>
              <a:buClr>
                <a:schemeClr val="lt2"/>
              </a:buClr>
              <a:buSzPts val="16000"/>
              <a:buNone/>
              <a:defRPr sz="21333">
                <a:solidFill>
                  <a:schemeClr val="lt2"/>
                </a:solidFill>
              </a:defRPr>
            </a:lvl9pPr>
          </a:lstStyle>
          <a:p>
            <a:r>
              <a:t>xx%</a:t>
            </a:r>
          </a:p>
        </p:txBody>
      </p:sp>
      <p:sp>
        <p:nvSpPr>
          <p:cNvPr id="54" name="Google Shape;54;p11"/>
          <p:cNvSpPr txBox="1">
            <a:spLocks noGrp="1"/>
          </p:cNvSpPr>
          <p:nvPr>
            <p:ph type="body" idx="1"/>
          </p:nvPr>
        </p:nvSpPr>
        <p:spPr>
          <a:xfrm>
            <a:off x="415600" y="4216000"/>
            <a:ext cx="113608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3822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1748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AA0C4E-6879-4E85-9A40-2629DE38CDB3}" type="datetimeFigureOut">
              <a:rPr lang="en-US" smtClean="0"/>
              <a:t>6/23/21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226722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A0C4E-6879-4E85-9A40-2629DE38CDB3}" type="datetimeFigureOut">
              <a:rPr lang="en-US" smtClean="0"/>
              <a:t>6/23/21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3898191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A0C4E-6879-4E85-9A40-2629DE38CDB3}" type="datetimeFigureOut">
              <a:rPr lang="en-US" smtClean="0"/>
              <a:t>6/23/21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629418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AA0C4E-6879-4E85-9A40-2629DE38CDB3}" type="datetimeFigureOut">
              <a:rPr lang="en-US" smtClean="0"/>
              <a:t>6/23/21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2634843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AA0C4E-6879-4E85-9A40-2629DE38CDB3}" type="datetimeFigureOut">
              <a:rPr lang="en-US" smtClean="0"/>
              <a:t>6/23/21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371501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7155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AA0C4E-6879-4E85-9A40-2629DE38CDB3}" type="datetimeFigureOut">
              <a:rPr lang="en-US" smtClean="0"/>
              <a:t>6/23/21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3965592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A0C4E-6879-4E85-9A40-2629DE38CDB3}" type="datetimeFigureOut">
              <a:rPr lang="en-US" smtClean="0"/>
              <a:t>6/23/21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D18DB2-43B6-48E2-B29D-71164A57C405}" type="slidenum">
              <a:rPr lang="en-US" smtClean="0"/>
              <a:t>‹#›</a:t>
            </a:fld>
            <a:endParaRPr lang="en-US"/>
          </a:p>
        </p:txBody>
      </p:sp>
      <p:pic>
        <p:nvPicPr>
          <p:cNvPr id="5" name="Picture 4" descr="A picture containing book&#10;&#10;Description automatically generated">
            <a:extLst>
              <a:ext uri="{FF2B5EF4-FFF2-40B4-BE49-F238E27FC236}">
                <a16:creationId xmlns:a16="http://schemas.microsoft.com/office/drawing/2014/main" id="{658B67E2-F172-4A97-96BF-D7740C7E99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8167" y="5257800"/>
            <a:ext cx="1504360" cy="1281112"/>
          </a:xfrm>
          <a:prstGeom prst="rect">
            <a:avLst/>
          </a:prstGeom>
        </p:spPr>
      </p:pic>
    </p:spTree>
    <p:extLst>
      <p:ext uri="{BB962C8B-B14F-4D97-AF65-F5344CB8AC3E}">
        <p14:creationId xmlns:p14="http://schemas.microsoft.com/office/powerpoint/2010/main" val="2631786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A0C4E-6879-4E85-9A40-2629DE38CDB3}" type="datetimeFigureOut">
              <a:rPr lang="en-US" smtClean="0"/>
              <a:t>6/23/21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2202426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A0C4E-6879-4E85-9A40-2629DE38CDB3}" type="datetimeFigureOut">
              <a:rPr lang="en-US" smtClean="0"/>
              <a:t>6/23/21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2469829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A0C4E-6879-4E85-9A40-2629DE38CDB3}" type="datetimeFigureOut">
              <a:rPr lang="en-US" smtClean="0"/>
              <a:t>6/23/21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471352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AA0C4E-6879-4E85-9A40-2629DE38CDB3}" type="datetimeFigureOut">
              <a:rPr lang="en-US" smtClean="0"/>
              <a:t>6/23/21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18DB2-43B6-48E2-B29D-71164A57C405}" type="slidenum">
              <a:rPr lang="en-US" smtClean="0"/>
              <a:t>‹#›</a:t>
            </a:fld>
            <a:endParaRPr lang="en-US"/>
          </a:p>
        </p:txBody>
      </p:sp>
    </p:spTree>
    <p:extLst>
      <p:ext uri="{BB962C8B-B14F-4D97-AF65-F5344CB8AC3E}">
        <p14:creationId xmlns:p14="http://schemas.microsoft.com/office/powerpoint/2010/main" val="148144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022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86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2339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561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0998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15290-DE3A-4B4A-A1D3-9C5E3ED17E2C}" type="datetimeFigureOut">
              <a:rPr lang="en-US" smtClean="0">
                <a:solidFill>
                  <a:prstClr val="black">
                    <a:tint val="75000"/>
                  </a:prstClr>
                </a:solidFill>
              </a:rPr>
              <a:pPr/>
              <a:t>6/23/21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2C37B-F300-4543-B1E1-E16447EDC1F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5939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C54A96EE-787F-446A-AF7F-5623B30EF307}" type="datetimeFigureOut">
              <a:rPr lang="en-US" smtClean="0"/>
              <a:t>6/23/21</a:t>
            </a:fld>
            <a:endParaRPr lang="en-US"/>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36E2583-654F-490E-8003-179537A9520C}" type="slidenum">
              <a:rPr lang="en-US" smtClean="0"/>
              <a:t>‹#›</a:t>
            </a:fld>
            <a:endParaRPr lang="en-US"/>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76582259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21233"/>
            <a:ext cx="11360800" cy="11084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415600" y="1633633"/>
            <a:ext cx="11360800" cy="4472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Economica"/>
                <a:ea typeface="Economica"/>
                <a:cs typeface="Economica"/>
                <a:sym typeface="Economica"/>
              </a:defRPr>
            </a:lvl1pPr>
            <a:lvl2pPr lvl="1" algn="r">
              <a:buNone/>
              <a:defRPr sz="1333">
                <a:solidFill>
                  <a:schemeClr val="dk1"/>
                </a:solidFill>
                <a:latin typeface="Economica"/>
                <a:ea typeface="Economica"/>
                <a:cs typeface="Economica"/>
                <a:sym typeface="Economica"/>
              </a:defRPr>
            </a:lvl2pPr>
            <a:lvl3pPr lvl="2" algn="r">
              <a:buNone/>
              <a:defRPr sz="1333">
                <a:solidFill>
                  <a:schemeClr val="dk1"/>
                </a:solidFill>
                <a:latin typeface="Economica"/>
                <a:ea typeface="Economica"/>
                <a:cs typeface="Economica"/>
                <a:sym typeface="Economica"/>
              </a:defRPr>
            </a:lvl3pPr>
            <a:lvl4pPr lvl="3" algn="r">
              <a:buNone/>
              <a:defRPr sz="1333">
                <a:solidFill>
                  <a:schemeClr val="dk1"/>
                </a:solidFill>
                <a:latin typeface="Economica"/>
                <a:ea typeface="Economica"/>
                <a:cs typeface="Economica"/>
                <a:sym typeface="Economica"/>
              </a:defRPr>
            </a:lvl4pPr>
            <a:lvl5pPr lvl="4" algn="r">
              <a:buNone/>
              <a:defRPr sz="1333">
                <a:solidFill>
                  <a:schemeClr val="dk1"/>
                </a:solidFill>
                <a:latin typeface="Economica"/>
                <a:ea typeface="Economica"/>
                <a:cs typeface="Economica"/>
                <a:sym typeface="Economica"/>
              </a:defRPr>
            </a:lvl5pPr>
            <a:lvl6pPr lvl="5" algn="r">
              <a:buNone/>
              <a:defRPr sz="1333">
                <a:solidFill>
                  <a:schemeClr val="dk1"/>
                </a:solidFill>
                <a:latin typeface="Economica"/>
                <a:ea typeface="Economica"/>
                <a:cs typeface="Economica"/>
                <a:sym typeface="Economica"/>
              </a:defRPr>
            </a:lvl6pPr>
            <a:lvl7pPr lvl="6" algn="r">
              <a:buNone/>
              <a:defRPr sz="1333">
                <a:solidFill>
                  <a:schemeClr val="dk1"/>
                </a:solidFill>
                <a:latin typeface="Economica"/>
                <a:ea typeface="Economica"/>
                <a:cs typeface="Economica"/>
                <a:sym typeface="Economica"/>
              </a:defRPr>
            </a:lvl7pPr>
            <a:lvl8pPr lvl="7" algn="r">
              <a:buNone/>
              <a:defRPr sz="1333">
                <a:solidFill>
                  <a:schemeClr val="dk1"/>
                </a:solidFill>
                <a:latin typeface="Economica"/>
                <a:ea typeface="Economica"/>
                <a:cs typeface="Economica"/>
                <a:sym typeface="Economica"/>
              </a:defRPr>
            </a:lvl8pPr>
            <a:lvl9pPr lvl="8" algn="r">
              <a:buNone/>
              <a:defRPr sz="1333">
                <a:solidFill>
                  <a:schemeClr val="dk1"/>
                </a:solidFill>
                <a:latin typeface="Economica"/>
                <a:ea typeface="Economica"/>
                <a:cs typeface="Economica"/>
                <a:sym typeface="Economic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353716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A0C4E-6879-4E85-9A40-2629DE38CDB3}" type="datetimeFigureOut">
              <a:rPr lang="en-US" smtClean="0"/>
              <a:t>6/23/21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18DB2-43B6-48E2-B29D-71164A57C405}" type="slidenum">
              <a:rPr lang="en-US" smtClean="0"/>
              <a:t>‹#›</a:t>
            </a:fld>
            <a:endParaRPr lang="en-US"/>
          </a:p>
        </p:txBody>
      </p:sp>
    </p:spTree>
    <p:extLst>
      <p:ext uri="{BB962C8B-B14F-4D97-AF65-F5344CB8AC3E}">
        <p14:creationId xmlns:p14="http://schemas.microsoft.com/office/powerpoint/2010/main" val="12076768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3.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6.xml"/><Relationship Id="rId6" Type="http://schemas.openxmlformats.org/officeDocument/2006/relationships/image" Target="../media/image39.jpeg"/><Relationship Id="rId5" Type="http://schemas.openxmlformats.org/officeDocument/2006/relationships/image" Target="../media/image3.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g"/><Relationship Id="rId1" Type="http://schemas.openxmlformats.org/officeDocument/2006/relationships/slideLayout" Target="../slideLayouts/slideLayout36.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Layout" Target="../slideLayouts/slideLayout36.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3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eg"/><Relationship Id="rId1" Type="http://schemas.openxmlformats.org/officeDocument/2006/relationships/slideLayout" Target="../slideLayouts/slideLayout36.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mailto:info@CatholicClimateCovenant.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0" r="-2000"/>
          </a:stretch>
        </a:blipFill>
        <a:effectLst/>
      </p:bgPr>
    </p:bg>
    <p:spTree>
      <p:nvGrpSpPr>
        <p:cNvPr id="1" name=""/>
        <p:cNvGrpSpPr/>
        <p:nvPr/>
      </p:nvGrpSpPr>
      <p:grpSpPr>
        <a:xfrm>
          <a:off x="0" y="0"/>
          <a:ext cx="0" cy="0"/>
          <a:chOff x="0" y="0"/>
          <a:chExt cx="0" cy="0"/>
        </a:xfrm>
      </p:grpSpPr>
      <p:sp>
        <p:nvSpPr>
          <p:cNvPr id="4" name="TextBox 3"/>
          <p:cNvSpPr txBox="1"/>
          <p:nvPr/>
        </p:nvSpPr>
        <p:spPr>
          <a:xfrm>
            <a:off x="1857287" y="4661134"/>
            <a:ext cx="850391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uLnTx/>
                <a:uFillTx/>
                <a:latin typeface="Merriweather" charset="0"/>
                <a:ea typeface="Merriweather" charset="0"/>
                <a:cs typeface="Merriweather" charset="0"/>
              </a:rPr>
              <a:t>CatholicClimateCovenant.org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645" y="5533006"/>
            <a:ext cx="2743200" cy="597811"/>
          </a:xfrm>
          <a:prstGeom prst="rect">
            <a:avLst/>
          </a:prstGeom>
        </p:spPr>
      </p:pic>
      <p:sp>
        <p:nvSpPr>
          <p:cNvPr id="2" name="Rectangle 1"/>
          <p:cNvSpPr/>
          <p:nvPr/>
        </p:nvSpPr>
        <p:spPr>
          <a:xfrm>
            <a:off x="282389" y="147919"/>
            <a:ext cx="11591364" cy="6468034"/>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492624" y="317553"/>
            <a:ext cx="91708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Catholic Sustainability Champions</a:t>
            </a:r>
            <a:b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June 23, 2021</a:t>
            </a:r>
          </a:p>
        </p:txBody>
      </p:sp>
    </p:spTree>
    <p:extLst>
      <p:ext uri="{BB962C8B-B14F-4D97-AF65-F5344CB8AC3E}">
        <p14:creationId xmlns:p14="http://schemas.microsoft.com/office/powerpoint/2010/main" val="3192229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2">
                    <a:lumMod val="50000"/>
                  </a:schemeClr>
                </a:solidFill>
              </a:rPr>
              <a:t>Daughters of the Forest</a:t>
            </a: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629400" y="1447801"/>
            <a:ext cx="3342640" cy="4558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2057400" y="1600200"/>
            <a:ext cx="4059936" cy="4572000"/>
          </a:xfrm>
        </p:spPr>
        <p:txBody>
          <a:bodyPr>
            <a:normAutofit fontScale="92500" lnSpcReduction="20000"/>
          </a:bodyPr>
          <a:lstStyle/>
          <a:p>
            <a:r>
              <a:rPr lang="en-US" dirty="0"/>
              <a:t>“We have gone out several times this summer to gather simples and linden blossoms…”</a:t>
            </a:r>
          </a:p>
          <a:p>
            <a:r>
              <a:rPr lang="en-US" dirty="0"/>
              <a:t>“We are now in sole possession of the farm.” Nov. 27, 1841</a:t>
            </a:r>
          </a:p>
          <a:p>
            <a:r>
              <a:rPr lang="en-US" dirty="0"/>
              <a:t>“We are shucking the corn, work which takes seven days. We have about 600 bushels.” Nov. 18, 1844</a:t>
            </a:r>
          </a:p>
          <a:p>
            <a:r>
              <a:rPr lang="en-US" dirty="0"/>
              <a:t>“I give wool to be spun at 18 cents a pound.”</a:t>
            </a:r>
          </a:p>
        </p:txBody>
      </p:sp>
    </p:spTree>
    <p:extLst>
      <p:ext uri="{BB962C8B-B14F-4D97-AF65-F5344CB8AC3E}">
        <p14:creationId xmlns:p14="http://schemas.microsoft.com/office/powerpoint/2010/main" val="3778945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White Violet Center for Eco-Justice</a:t>
            </a:r>
          </a:p>
        </p:txBody>
      </p:sp>
      <p:sp>
        <p:nvSpPr>
          <p:cNvPr id="6" name="Text Placeholder 5"/>
          <p:cNvSpPr>
            <a:spLocks noGrp="1"/>
          </p:cNvSpPr>
          <p:nvPr>
            <p:ph type="body" idx="1"/>
          </p:nvPr>
        </p:nvSpPr>
        <p:spPr/>
        <p:txBody>
          <a:bodyPr>
            <a:noAutofit/>
          </a:bodyPr>
          <a:lstStyle/>
          <a:p>
            <a:endParaRPr lang="en-US" sz="2800" dirty="0">
              <a:solidFill>
                <a:srgbClr val="92D050"/>
              </a:solidFill>
            </a:endParaRPr>
          </a:p>
          <a:p>
            <a:r>
              <a:rPr lang="en-US" sz="2800" b="1" dirty="0">
                <a:solidFill>
                  <a:srgbClr val="92D050"/>
                </a:solidFill>
              </a:rPr>
              <a:t>Teaching, caring, inspiring for all Creation</a:t>
            </a:r>
          </a:p>
        </p:txBody>
      </p:sp>
    </p:spTree>
    <p:extLst>
      <p:ext uri="{BB962C8B-B14F-4D97-AF65-F5344CB8AC3E}">
        <p14:creationId xmlns:p14="http://schemas.microsoft.com/office/powerpoint/2010/main" val="305614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Teaching…</a:t>
            </a:r>
          </a:p>
        </p:txBody>
      </p:sp>
      <p:pic>
        <p:nvPicPr>
          <p:cNvPr id="7" name="Content Placeholder 6"/>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rot="10800000">
            <a:off x="5298815" y="4165712"/>
            <a:ext cx="2604981" cy="1953735"/>
          </a:xfrm>
        </p:spPr>
      </p:pic>
      <p:sp>
        <p:nvSpPr>
          <p:cNvPr id="5" name="Text Placeholder 4"/>
          <p:cNvSpPr>
            <a:spLocks noGrp="1"/>
          </p:cNvSpPr>
          <p:nvPr>
            <p:ph type="body" sz="half" idx="2"/>
          </p:nvPr>
        </p:nvSpPr>
        <p:spPr/>
        <p:txBody>
          <a:bodyPr/>
          <a:lstStyle/>
          <a:p>
            <a:pPr marL="285750" indent="-285750">
              <a:buFont typeface="Arial" panose="020B0604020202020204" pitchFamily="34" charset="0"/>
              <a:buChar char="•"/>
            </a:pPr>
            <a:r>
              <a:rPr lang="en-US" dirty="0"/>
              <a:t>Interns</a:t>
            </a:r>
          </a:p>
          <a:p>
            <a:pPr marL="285750" indent="-285750">
              <a:buFont typeface="Arial" panose="020B0604020202020204" pitchFamily="34" charset="0"/>
              <a:buChar char="•"/>
            </a:pPr>
            <a:r>
              <a:rPr lang="en-US" dirty="0"/>
              <a:t>Volunteers</a:t>
            </a:r>
          </a:p>
          <a:p>
            <a:pPr marL="285750" indent="-285750">
              <a:buFont typeface="Arial" panose="020B0604020202020204" pitchFamily="34" charset="0"/>
              <a:buChar char="•"/>
            </a:pPr>
            <a:r>
              <a:rPr lang="en-US" dirty="0"/>
              <a:t>Students</a:t>
            </a:r>
          </a:p>
          <a:p>
            <a:pPr marL="285750" indent="-285750">
              <a:buFont typeface="Arial" panose="020B0604020202020204" pitchFamily="34" charset="0"/>
              <a:buChar char="•"/>
            </a:pPr>
            <a:r>
              <a:rPr lang="en-US" dirty="0"/>
              <a:t>Adults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74653" y="3648682"/>
            <a:ext cx="3429000" cy="19228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969953" y="152400"/>
            <a:ext cx="2438400" cy="24384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4894392" y="1094500"/>
            <a:ext cx="3413829" cy="1920279"/>
          </a:xfrm>
          <a:prstGeom prst="rect">
            <a:avLst/>
          </a:prstGeom>
        </p:spPr>
      </p:pic>
    </p:spTree>
    <p:extLst>
      <p:ext uri="{BB962C8B-B14F-4D97-AF65-F5344CB8AC3E}">
        <p14:creationId xmlns:p14="http://schemas.microsoft.com/office/powerpoint/2010/main" val="211861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Caring…</a:t>
            </a:r>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r>
              <a:rPr lang="en-US" dirty="0"/>
              <a:t>Forestry</a:t>
            </a:r>
          </a:p>
          <a:p>
            <a:pPr marL="285750" indent="-285750">
              <a:buFont typeface="Arial" panose="020B0604020202020204" pitchFamily="34" charset="0"/>
              <a:buChar char="•"/>
            </a:pPr>
            <a:r>
              <a:rPr lang="en-US" dirty="0"/>
              <a:t>Farmland</a:t>
            </a:r>
          </a:p>
          <a:p>
            <a:pPr marL="285750" indent="-285750">
              <a:buFont typeface="Arial" panose="020B0604020202020204" pitchFamily="34" charset="0"/>
              <a:buChar char="•"/>
            </a:pPr>
            <a:r>
              <a:rPr lang="en-US" dirty="0"/>
              <a:t>Pollinator Habitat and Bees</a:t>
            </a:r>
          </a:p>
          <a:p>
            <a:pPr marL="285750" indent="-285750">
              <a:buFont typeface="Arial" panose="020B0604020202020204" pitchFamily="34" charset="0"/>
              <a:buChar char="•"/>
            </a:pPr>
            <a:r>
              <a:rPr lang="en-US" dirty="0"/>
              <a:t>Gardens</a:t>
            </a:r>
          </a:p>
          <a:p>
            <a:pPr marL="285750" indent="-285750">
              <a:buFont typeface="Arial" panose="020B0604020202020204" pitchFamily="34" charset="0"/>
              <a:buChar char="•"/>
            </a:pPr>
            <a:r>
              <a:rPr lang="en-US" dirty="0"/>
              <a:t>Alpacas</a:t>
            </a:r>
          </a:p>
          <a:p>
            <a:pPr marL="285750" indent="-285750">
              <a:buFont typeface="Arial" panose="020B0604020202020204" pitchFamily="34" charset="0"/>
              <a:buChar char="•"/>
            </a:pPr>
            <a:r>
              <a:rPr lang="en-US" dirty="0"/>
              <a:t>Chickens</a:t>
            </a:r>
          </a:p>
          <a:p>
            <a:pPr marL="285750" indent="-285750">
              <a:buFont typeface="Arial" panose="020B0604020202020204" pitchFamily="34" charset="0"/>
              <a:buChar char="•"/>
            </a:pPr>
            <a:r>
              <a:rPr lang="en-US" dirty="0"/>
              <a:t>Earth!</a:t>
            </a:r>
          </a:p>
          <a:p>
            <a:pPr marL="742950" lvl="1" indent="-285750">
              <a:buFont typeface="Arial" panose="020B0604020202020204" pitchFamily="34" charset="0"/>
              <a:buChar char="•"/>
            </a:pPr>
            <a:r>
              <a:rPr lang="en-US" dirty="0"/>
              <a:t>Climate Change Task Force</a:t>
            </a:r>
          </a:p>
        </p:txBody>
      </p:sp>
      <p:pic>
        <p:nvPicPr>
          <p:cNvPr id="5"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l="5828" r="5828"/>
          <a:stretch>
            <a:fillRect/>
          </a:stretch>
        </p:blipFill>
        <p:spPr bwMode="auto">
          <a:xfrm>
            <a:off x="7568243" y="990601"/>
            <a:ext cx="2776537" cy="209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1" y="3733801"/>
            <a:ext cx="2874805" cy="212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98169" y="2383631"/>
            <a:ext cx="3581398" cy="2014536"/>
          </a:xfrm>
          <a:prstGeom prst="rect">
            <a:avLst/>
          </a:prstGeom>
        </p:spPr>
      </p:pic>
    </p:spTree>
    <p:extLst>
      <p:ext uri="{BB962C8B-B14F-4D97-AF65-F5344CB8AC3E}">
        <p14:creationId xmlns:p14="http://schemas.microsoft.com/office/powerpoint/2010/main" val="1047483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Inspiring!</a:t>
            </a:r>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r>
              <a:rPr lang="en-US" dirty="0"/>
              <a:t>Donors</a:t>
            </a:r>
          </a:p>
          <a:p>
            <a:pPr marL="285750" indent="-285750">
              <a:buFont typeface="Arial" panose="020B0604020202020204" pitchFamily="34" charset="0"/>
              <a:buChar char="•"/>
            </a:pPr>
            <a:r>
              <a:rPr lang="en-US" dirty="0"/>
              <a:t>Visitors</a:t>
            </a:r>
          </a:p>
          <a:p>
            <a:pPr marL="285750" indent="-285750">
              <a:buFont typeface="Arial" panose="020B0604020202020204" pitchFamily="34" charset="0"/>
              <a:buChar char="•"/>
            </a:pPr>
            <a:r>
              <a:rPr lang="en-US" dirty="0"/>
              <a:t>Prospective Sisters and Providence Associates</a:t>
            </a:r>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334001" y="2971801"/>
            <a:ext cx="5062537" cy="329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i1.wp.com/spsmw.org/wp-content/uploads/2019/05/Group-with-Ig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419" y="533401"/>
            <a:ext cx="2500856"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0.wp.com/spsmw.org/wp-content/uploads/2018/05/Ruth-1.jpg?resize=300%2C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1" y="533401"/>
            <a:ext cx="2416173"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3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2"/>
          </p:nvPr>
        </p:nvSpPr>
        <p:spPr>
          <a:xfrm>
            <a:off x="2895600" y="4800600"/>
            <a:ext cx="6324600" cy="1219200"/>
          </a:xfrm>
        </p:spPr>
        <p:txBody>
          <a:bodyPr>
            <a:normAutofit/>
          </a:bodyPr>
          <a:lstStyle/>
          <a:p>
            <a:r>
              <a:rPr lang="en-US" dirty="0">
                <a:solidFill>
                  <a:schemeClr val="tx2">
                    <a:lumMod val="50000"/>
                  </a:schemeClr>
                </a:solidFill>
              </a:rPr>
              <a:t>“We abuse land because we regard it as a commodity belonging to us. When we see land as a community to which we belong, we may begin to use it with love and respect.” </a:t>
            </a:r>
            <a:r>
              <a:rPr lang="en-US" dirty="0"/>
              <a:t>–Aldo Leopold</a:t>
            </a:r>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971800" y="762000"/>
            <a:ext cx="6248400" cy="361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765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F0DC0-CE4C-4A52-8596-CB2C7F985226}"/>
              </a:ext>
            </a:extLst>
          </p:cNvPr>
          <p:cNvSpPr>
            <a:spLocks noGrp="1"/>
          </p:cNvSpPr>
          <p:nvPr>
            <p:ph type="title"/>
          </p:nvPr>
        </p:nvSpPr>
        <p:spPr/>
        <p:txBody>
          <a:bodyPr/>
          <a:lstStyle/>
          <a:p>
            <a:r>
              <a:rPr lang="en-US" dirty="0"/>
              <a:t>Justice Focus: </a:t>
            </a:r>
            <a:br>
              <a:rPr lang="en-US" dirty="0"/>
            </a:br>
            <a:r>
              <a:rPr lang="en-US" dirty="0"/>
              <a:t>Environment and Climate Change</a:t>
            </a:r>
          </a:p>
        </p:txBody>
      </p:sp>
      <p:sp>
        <p:nvSpPr>
          <p:cNvPr id="5" name="Text Placeholder 4">
            <a:extLst>
              <a:ext uri="{FF2B5EF4-FFF2-40B4-BE49-F238E27FC236}">
                <a16:creationId xmlns:a16="http://schemas.microsoft.com/office/drawing/2014/main" id="{09B4E899-60A9-43AF-8FF0-4137E1ED7EBE}"/>
              </a:ext>
            </a:extLst>
          </p:cNvPr>
          <p:cNvSpPr>
            <a:spLocks noGrp="1"/>
          </p:cNvSpPr>
          <p:nvPr>
            <p:ph type="body" sz="half" idx="2"/>
          </p:nvPr>
        </p:nvSpPr>
        <p:spPr/>
        <p:txBody>
          <a:bodyPr/>
          <a:lstStyle/>
          <a:p>
            <a:pPr marL="285750" indent="-285750">
              <a:buFont typeface="Arial" panose="020B0604020202020204" pitchFamily="34" charset="0"/>
              <a:buChar char="•"/>
            </a:pPr>
            <a:r>
              <a:rPr lang="en-US" sz="2000" dirty="0"/>
              <a:t>Focus determined at General Chapter 2016</a:t>
            </a:r>
          </a:p>
          <a:p>
            <a:pPr marL="285750" indent="-285750">
              <a:buFont typeface="Arial" panose="020B0604020202020204" pitchFamily="34" charset="0"/>
              <a:buChar char="•"/>
            </a:pPr>
            <a:r>
              <a:rPr lang="en-US" sz="2000" dirty="0"/>
              <a:t>Climate Change Task Force established</a:t>
            </a:r>
          </a:p>
          <a:p>
            <a:pPr marL="285750" indent="-285750">
              <a:buFont typeface="Arial" panose="020B0604020202020204" pitchFamily="34" charset="0"/>
              <a:buChar char="•"/>
            </a:pPr>
            <a:r>
              <a:rPr lang="en-US" sz="2000" dirty="0"/>
              <a:t>Climate Change Manifesto 2017</a:t>
            </a:r>
          </a:p>
          <a:p>
            <a:pPr marL="285750" indent="-285750">
              <a:buFont typeface="Arial" panose="020B0604020202020204" pitchFamily="34" charset="0"/>
              <a:buChar char="•"/>
            </a:pPr>
            <a:r>
              <a:rPr lang="en-US" sz="2000" dirty="0"/>
              <a:t>Providence Climate Agreement</a:t>
            </a:r>
          </a:p>
          <a:p>
            <a:pPr marL="285750" indent="-285750">
              <a:buFont typeface="Arial" panose="020B0604020202020204" pitchFamily="34" charset="0"/>
              <a:buChar char="•"/>
            </a:pPr>
            <a:r>
              <a:rPr lang="en-US" sz="2000" dirty="0"/>
              <a:t>Communication Efforts</a:t>
            </a:r>
          </a:p>
          <a:p>
            <a:pPr marL="285750" indent="-285750">
              <a:buFont typeface="Arial" panose="020B0604020202020204" pitchFamily="34" charset="0"/>
              <a:buChar char="•"/>
            </a:pPr>
            <a:r>
              <a:rPr lang="en-US" sz="2000" dirty="0"/>
              <a:t>Political advocacy</a:t>
            </a:r>
          </a:p>
          <a:p>
            <a:endParaRPr lang="en-US" sz="2000" dirty="0"/>
          </a:p>
          <a:p>
            <a:endParaRPr lang="en-US" dirty="0"/>
          </a:p>
        </p:txBody>
      </p:sp>
      <p:pic>
        <p:nvPicPr>
          <p:cNvPr id="1026" name="Picture 2" descr="https://i1.wp.com/spsmw.org/wp-content/uploads/2021/03/Providence-Climate-Agreement-Photo-web-261x300.jpg?resize=261%2C300&amp;ssl=1">
            <a:extLst>
              <a:ext uri="{FF2B5EF4-FFF2-40B4-BE49-F238E27FC236}">
                <a16:creationId xmlns:a16="http://schemas.microsoft.com/office/drawing/2014/main" id="{8E7C452A-4A48-4AC1-93C6-5BB88C85C263}"/>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5715000" y="990600"/>
            <a:ext cx="424281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82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9C20F1-114A-4B8D-A820-808D9B60B824}"/>
              </a:ext>
            </a:extLst>
          </p:cNvPr>
          <p:cNvSpPr>
            <a:spLocks noGrp="1"/>
          </p:cNvSpPr>
          <p:nvPr>
            <p:ph type="title"/>
          </p:nvPr>
        </p:nvSpPr>
        <p:spPr/>
        <p:txBody>
          <a:bodyPr/>
          <a:lstStyle/>
          <a:p>
            <a:r>
              <a:rPr lang="en-US" dirty="0"/>
              <a:t>Providence Climate Agreement</a:t>
            </a:r>
          </a:p>
        </p:txBody>
      </p:sp>
      <p:pic>
        <p:nvPicPr>
          <p:cNvPr id="8" name="Content Placeholder 7">
            <a:extLst>
              <a:ext uri="{FF2B5EF4-FFF2-40B4-BE49-F238E27FC236}">
                <a16:creationId xmlns:a16="http://schemas.microsoft.com/office/drawing/2014/main" id="{34A6E48C-7333-4A24-AD0A-6CFE3EC860B8}"/>
              </a:ext>
            </a:extLst>
          </p:cNvPr>
          <p:cNvPicPr>
            <a:picLocks noGrp="1" noChangeAspect="1"/>
          </p:cNvPicPr>
          <p:nvPr>
            <p:ph sz="half" idx="1"/>
          </p:nvPr>
        </p:nvPicPr>
        <p:blipFill>
          <a:blip r:embed="rId2"/>
          <a:stretch>
            <a:fillRect/>
          </a:stretch>
        </p:blipFill>
        <p:spPr>
          <a:xfrm>
            <a:off x="2362200" y="2057400"/>
            <a:ext cx="3407982" cy="3562350"/>
          </a:xfrm>
          <a:prstGeom prst="rect">
            <a:avLst/>
          </a:prstGeom>
        </p:spPr>
      </p:pic>
      <p:sp>
        <p:nvSpPr>
          <p:cNvPr id="7" name="Content Placeholder 6">
            <a:extLst>
              <a:ext uri="{FF2B5EF4-FFF2-40B4-BE49-F238E27FC236}">
                <a16:creationId xmlns:a16="http://schemas.microsoft.com/office/drawing/2014/main" id="{18755072-AAE9-4372-841E-F234F5AC7E45}"/>
              </a:ext>
            </a:extLst>
          </p:cNvPr>
          <p:cNvSpPr>
            <a:spLocks noGrp="1"/>
          </p:cNvSpPr>
          <p:nvPr>
            <p:ph sz="half" idx="2"/>
          </p:nvPr>
        </p:nvSpPr>
        <p:spPr/>
        <p:txBody>
          <a:bodyPr/>
          <a:lstStyle/>
          <a:p>
            <a:r>
              <a:rPr lang="en-US" dirty="0"/>
              <a:t>Meet people where they are</a:t>
            </a:r>
          </a:p>
          <a:p>
            <a:r>
              <a:rPr lang="en-US" dirty="0"/>
              <a:t>Commitment forms</a:t>
            </a:r>
          </a:p>
          <a:p>
            <a:r>
              <a:rPr lang="en-US" dirty="0"/>
              <a:t>Based on “Low Carbon Diet”</a:t>
            </a:r>
          </a:p>
          <a:p>
            <a:r>
              <a:rPr lang="en-US" dirty="0"/>
              <a:t>Original goal: 2 million pounds</a:t>
            </a:r>
          </a:p>
          <a:p>
            <a:r>
              <a:rPr lang="en-US" dirty="0"/>
              <a:t>New goal: 4 million by July 1, 2021</a:t>
            </a:r>
          </a:p>
        </p:txBody>
      </p:sp>
    </p:spTree>
    <p:extLst>
      <p:ext uri="{BB962C8B-B14F-4D97-AF65-F5344CB8AC3E}">
        <p14:creationId xmlns:p14="http://schemas.microsoft.com/office/powerpoint/2010/main" val="719633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0E00812-F81F-479C-A4AB-DB4AD5616115}"/>
              </a:ext>
            </a:extLst>
          </p:cNvPr>
          <p:cNvSpPr>
            <a:spLocks noGrp="1"/>
          </p:cNvSpPr>
          <p:nvPr>
            <p:ph type="subTitle" idx="1"/>
          </p:nvPr>
        </p:nvSpPr>
        <p:spPr/>
        <p:txBody>
          <a:bodyPr/>
          <a:lstStyle/>
          <a:p>
            <a:r>
              <a:rPr lang="en-US" sz="3200" dirty="0"/>
              <a:t>A Renewed Direction</a:t>
            </a:r>
          </a:p>
        </p:txBody>
      </p:sp>
      <p:sp>
        <p:nvSpPr>
          <p:cNvPr id="5" name="Title 4">
            <a:extLst>
              <a:ext uri="{FF2B5EF4-FFF2-40B4-BE49-F238E27FC236}">
                <a16:creationId xmlns:a16="http://schemas.microsoft.com/office/drawing/2014/main" id="{6B654A7A-7C5E-43C6-90CC-69D14B262C58}"/>
              </a:ext>
            </a:extLst>
          </p:cNvPr>
          <p:cNvSpPr>
            <a:spLocks noGrp="1"/>
          </p:cNvSpPr>
          <p:nvPr>
            <p:ph type="ctrTitle"/>
          </p:nvPr>
        </p:nvSpPr>
        <p:spPr/>
        <p:txBody>
          <a:bodyPr/>
          <a:lstStyle/>
          <a:p>
            <a:r>
              <a:rPr lang="en-US" dirty="0" err="1"/>
              <a:t>Laudato</a:t>
            </a:r>
            <a:r>
              <a:rPr lang="en-US" dirty="0"/>
              <a:t> Si Action Platform</a:t>
            </a:r>
          </a:p>
        </p:txBody>
      </p:sp>
    </p:spTree>
    <p:extLst>
      <p:ext uri="{BB962C8B-B14F-4D97-AF65-F5344CB8AC3E}">
        <p14:creationId xmlns:p14="http://schemas.microsoft.com/office/powerpoint/2010/main" val="253546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EBD79-DAE1-4994-A070-444E5BCFA25A}"/>
              </a:ext>
            </a:extLst>
          </p:cNvPr>
          <p:cNvSpPr/>
          <p:nvPr/>
        </p:nvSpPr>
        <p:spPr>
          <a:xfrm>
            <a:off x="2209800" y="1676400"/>
            <a:ext cx="7620000" cy="3970318"/>
          </a:xfrm>
          <a:prstGeom prst="rect">
            <a:avLst/>
          </a:prstGeom>
        </p:spPr>
        <p:txBody>
          <a:bodyPr wrap="square">
            <a:spAutoFit/>
          </a:bodyPr>
          <a:lstStyle/>
          <a:p>
            <a:r>
              <a:rPr lang="en-US" sz="2800" i="1" dirty="0">
                <a:solidFill>
                  <a:prstClr val="white"/>
                </a:solidFill>
                <a:latin typeface="Baskerville Old Face" panose="02020602080505020303" pitchFamily="18" charset="0"/>
                <a:ea typeface="Calibri" panose="020F0502020204030204" pitchFamily="34" charset="0"/>
                <a:cs typeface="Times New Roman" panose="02020603050405020304" pitchFamily="18" charset="0"/>
              </a:rPr>
              <a:t>“… Christians in their turn ‘realize that their responsibility within creation, and their duty towards nature and the Creator, are an essential part of their faith.’” (</a:t>
            </a:r>
            <a:r>
              <a:rPr lang="en-US" sz="2800" i="1" dirty="0" err="1">
                <a:solidFill>
                  <a:prstClr val="white"/>
                </a:solidFill>
                <a:latin typeface="Baskerville Old Face" panose="02020602080505020303" pitchFamily="18" charset="0"/>
                <a:ea typeface="Calibri" panose="020F0502020204030204" pitchFamily="34" charset="0"/>
                <a:cs typeface="Times New Roman" panose="02020603050405020304" pitchFamily="18" charset="0"/>
              </a:rPr>
              <a:t>Laudato</a:t>
            </a:r>
            <a:r>
              <a:rPr lang="en-US" sz="2800" i="1" dirty="0">
                <a:solidFill>
                  <a:prstClr val="white"/>
                </a:solidFill>
                <a:latin typeface="Baskerville Old Face" panose="02020602080505020303" pitchFamily="18" charset="0"/>
                <a:ea typeface="Calibri" panose="020F0502020204030204" pitchFamily="34" charset="0"/>
                <a:cs typeface="Times New Roman" panose="02020603050405020304" pitchFamily="18" charset="0"/>
              </a:rPr>
              <a:t> Si paragraph 64) and </a:t>
            </a:r>
          </a:p>
          <a:p>
            <a:endParaRPr lang="en-US" sz="2800" i="1" dirty="0">
              <a:solidFill>
                <a:prstClr val="white"/>
              </a:solidFill>
              <a:latin typeface="Baskerville Old Face" panose="02020602080505020303" pitchFamily="18" charset="0"/>
              <a:ea typeface="Calibri" panose="020F0502020204030204" pitchFamily="34" charset="0"/>
              <a:cs typeface="Times New Roman" panose="02020603050405020304" pitchFamily="18" charset="0"/>
            </a:endParaRPr>
          </a:p>
          <a:p>
            <a:r>
              <a:rPr lang="en-US" sz="2800" i="1" dirty="0">
                <a:solidFill>
                  <a:prstClr val="white"/>
                </a:solidFill>
                <a:latin typeface="Baskerville Old Face" panose="02020602080505020303" pitchFamily="18" charset="0"/>
                <a:ea typeface="Calibri" panose="020F0502020204030204" pitchFamily="34" charset="0"/>
                <a:cs typeface="Times New Roman" panose="02020603050405020304" pitchFamily="18" charset="0"/>
              </a:rPr>
              <a:t>“Everything is interconnected, and this invites us to develop a spirituality of that global solidarity which flows from the mystery of the Trinity.” (</a:t>
            </a:r>
            <a:r>
              <a:rPr lang="en-US" sz="2800" i="1" dirty="0" err="1">
                <a:solidFill>
                  <a:prstClr val="white"/>
                </a:solidFill>
                <a:latin typeface="Baskerville Old Face" panose="02020602080505020303" pitchFamily="18" charset="0"/>
                <a:ea typeface="Calibri" panose="020F0502020204030204" pitchFamily="34" charset="0"/>
                <a:cs typeface="Times New Roman" panose="02020603050405020304" pitchFamily="18" charset="0"/>
              </a:rPr>
              <a:t>Laudato</a:t>
            </a:r>
            <a:r>
              <a:rPr lang="en-US" sz="2800" i="1" dirty="0">
                <a:solidFill>
                  <a:prstClr val="white"/>
                </a:solidFill>
                <a:latin typeface="Baskerville Old Face" panose="02020602080505020303" pitchFamily="18" charset="0"/>
                <a:ea typeface="Calibri" panose="020F0502020204030204" pitchFamily="34" charset="0"/>
                <a:cs typeface="Times New Roman" panose="02020603050405020304" pitchFamily="18" charset="0"/>
              </a:rPr>
              <a:t> Si paragraph 240) </a:t>
            </a:r>
            <a:endParaRPr lang="en-US" sz="28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A4F839BC-9B27-426D-9D53-6DA9351FAF85}"/>
              </a:ext>
            </a:extLst>
          </p:cNvPr>
          <p:cNvSpPr>
            <a:spLocks noGrp="1"/>
          </p:cNvSpPr>
          <p:nvPr>
            <p:ph type="title"/>
          </p:nvPr>
        </p:nvSpPr>
        <p:spPr/>
        <p:txBody>
          <a:bodyPr/>
          <a:lstStyle/>
          <a:p>
            <a:r>
              <a:rPr lang="en-US" dirty="0"/>
              <a:t>A Spiritual Grounding…</a:t>
            </a:r>
          </a:p>
        </p:txBody>
      </p:sp>
    </p:spTree>
    <p:extLst>
      <p:ext uri="{BB962C8B-B14F-4D97-AF65-F5344CB8AC3E}">
        <p14:creationId xmlns:p14="http://schemas.microsoft.com/office/powerpoint/2010/main" val="421862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94129" y="147918"/>
            <a:ext cx="12000754" cy="6507529"/>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139EFE0-FA5A-BD4E-9418-7E04BCBBD1C6}"/>
              </a:ext>
            </a:extLst>
          </p:cNvPr>
          <p:cNvSpPr txBox="1"/>
          <p:nvPr/>
        </p:nvSpPr>
        <p:spPr>
          <a:xfrm>
            <a:off x="336176" y="284473"/>
            <a:ext cx="5378824" cy="6124754"/>
          </a:xfrm>
          <a:prstGeom prst="rect">
            <a:avLst/>
          </a:prstGeom>
          <a:noFill/>
        </p:spPr>
        <p:txBody>
          <a:bodyPr wrap="square" rtlCol="0">
            <a:spAutoFit/>
          </a:bodyPr>
          <a:lstStyle/>
          <a:p>
            <a:r>
              <a:rPr lang="en-US" sz="2000" u="sng" dirty="0">
                <a:solidFill>
                  <a:schemeClr val="bg1"/>
                </a:solidFill>
              </a:rPr>
              <a:t>In Solidarity with All Creation</a:t>
            </a:r>
            <a:br>
              <a:rPr lang="en-US" sz="2400" i="1" dirty="0">
                <a:solidFill>
                  <a:schemeClr val="bg1"/>
                </a:solidFill>
              </a:rPr>
            </a:br>
            <a:br>
              <a:rPr lang="en-US" sz="2400" i="1" dirty="0">
                <a:solidFill>
                  <a:schemeClr val="bg1"/>
                </a:solidFill>
              </a:rPr>
            </a:br>
            <a:r>
              <a:rPr lang="en-US" sz="2000" i="1" dirty="0">
                <a:solidFill>
                  <a:schemeClr val="bg1"/>
                </a:solidFill>
              </a:rPr>
              <a:t>Oh how beautiful are your ways, O God, the works of your creation. Raise our consciousness to know and feel deeply in our hearts our connectedness to all that is.</a:t>
            </a:r>
            <a:br>
              <a:rPr lang="en-US" sz="2000" i="1" dirty="0">
                <a:solidFill>
                  <a:schemeClr val="bg1"/>
                </a:solidFill>
              </a:rPr>
            </a:br>
            <a:endParaRPr lang="en-US" sz="2000" dirty="0">
              <a:solidFill>
                <a:schemeClr val="bg1"/>
              </a:solidFill>
            </a:endParaRPr>
          </a:p>
          <a:p>
            <a:r>
              <a:rPr lang="en-US" sz="2000" i="1" dirty="0">
                <a:solidFill>
                  <a:schemeClr val="bg1"/>
                </a:solidFill>
              </a:rPr>
              <a:t>Instill in us the gift of being co-creators and sustainers of life. Teach us new and unsuspected ways of living so that current and future generations can walk humbly in beauty, love all compassionately, and live justly in solidarity with all creation.</a:t>
            </a:r>
            <a:br>
              <a:rPr lang="en-US" sz="2000" i="1" dirty="0">
                <a:solidFill>
                  <a:schemeClr val="bg1"/>
                </a:solidFill>
              </a:rPr>
            </a:br>
            <a:endParaRPr lang="en-US" sz="2000" dirty="0">
              <a:solidFill>
                <a:schemeClr val="bg1"/>
              </a:solidFill>
            </a:endParaRPr>
          </a:p>
          <a:p>
            <a:r>
              <a:rPr lang="en-US" sz="2000" i="1" dirty="0">
                <a:solidFill>
                  <a:schemeClr val="bg1"/>
                </a:solidFill>
              </a:rPr>
              <a:t>Loving and gracious God, give us the courage to seek this transformation of self and society and the strength to see it through. Amen</a:t>
            </a:r>
            <a:endParaRPr lang="en-US" sz="2000" dirty="0">
              <a:solidFill>
                <a:schemeClr val="bg1"/>
              </a:solidFill>
            </a:endParaRPr>
          </a:p>
          <a:p>
            <a:r>
              <a:rPr lang="en-US" sz="2400" dirty="0">
                <a:solidFill>
                  <a:schemeClr val="bg1"/>
                </a:solidFill>
                <a:effectLst/>
              </a:rPr>
              <a:t>                             </a:t>
            </a:r>
          </a:p>
          <a:p>
            <a:pPr lvl="3"/>
            <a:r>
              <a:rPr lang="en-US" sz="2400" dirty="0">
                <a:solidFill>
                  <a:schemeClr val="bg1"/>
                </a:solidFill>
                <a:effectLst/>
              </a:rPr>
              <a:t> </a:t>
            </a:r>
            <a:r>
              <a:rPr lang="en-US" sz="1600" dirty="0">
                <a:solidFill>
                  <a:schemeClr val="bg1"/>
                </a:solidFill>
                <a:effectLst/>
              </a:rPr>
              <a:t>~School Sisters of Notre Dame Green Team</a:t>
            </a:r>
          </a:p>
        </p:txBody>
      </p:sp>
      <p:pic>
        <p:nvPicPr>
          <p:cNvPr id="19" name="Picture 18">
            <a:extLst>
              <a:ext uri="{FF2B5EF4-FFF2-40B4-BE49-F238E27FC236}">
                <a16:creationId xmlns:a16="http://schemas.microsoft.com/office/drawing/2014/main" id="{01743E8B-8320-D043-B73A-70A89C23D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0892" y="5726200"/>
            <a:ext cx="847165" cy="683027"/>
          </a:xfrm>
          <a:prstGeom prst="rect">
            <a:avLst/>
          </a:prstGeom>
        </p:spPr>
      </p:pic>
      <p:pic>
        <p:nvPicPr>
          <p:cNvPr id="8" name="Picture 7">
            <a:extLst>
              <a:ext uri="{FF2B5EF4-FFF2-40B4-BE49-F238E27FC236}">
                <a16:creationId xmlns:a16="http://schemas.microsoft.com/office/drawing/2014/main" id="{3BB42A19-1610-BC42-B010-758C3F048365}"/>
              </a:ext>
            </a:extLst>
          </p:cNvPr>
          <p:cNvPicPr>
            <a:picLocks noChangeAspect="1"/>
          </p:cNvPicPr>
          <p:nvPr/>
        </p:nvPicPr>
        <p:blipFill>
          <a:blip r:embed="rId3"/>
          <a:stretch>
            <a:fillRect/>
          </a:stretch>
        </p:blipFill>
        <p:spPr>
          <a:xfrm>
            <a:off x="5957047" y="1025725"/>
            <a:ext cx="6011010" cy="4252686"/>
          </a:xfrm>
          <a:prstGeom prst="rect">
            <a:avLst/>
          </a:prstGeom>
        </p:spPr>
      </p:pic>
    </p:spTree>
    <p:extLst>
      <p:ext uri="{BB962C8B-B14F-4D97-AF65-F5344CB8AC3E}">
        <p14:creationId xmlns:p14="http://schemas.microsoft.com/office/powerpoint/2010/main" val="3069282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286000" y="762000"/>
            <a:ext cx="7876880" cy="5486400"/>
          </a:xfrm>
        </p:spPr>
      </p:pic>
    </p:spTree>
    <p:extLst>
      <p:ext uri="{BB962C8B-B14F-4D97-AF65-F5344CB8AC3E}">
        <p14:creationId xmlns:p14="http://schemas.microsoft.com/office/powerpoint/2010/main" val="783551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ook&#10;&#10;Description automatically generated">
            <a:extLst>
              <a:ext uri="{FF2B5EF4-FFF2-40B4-BE49-F238E27FC236}">
                <a16:creationId xmlns:a16="http://schemas.microsoft.com/office/drawing/2014/main" id="{3D2E0BA3-7921-4163-B72F-64C7A6BCC9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pic>
        <p:nvPicPr>
          <p:cNvPr id="3" name="Picture 2" descr="A picture containing sky, outdoor, mountain, nature&#10;&#10;Description automatically generated">
            <a:extLst>
              <a:ext uri="{FF2B5EF4-FFF2-40B4-BE49-F238E27FC236}">
                <a16:creationId xmlns:a16="http://schemas.microsoft.com/office/drawing/2014/main" id="{24985AA9-825E-45B2-A58C-32BB7227E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35173"/>
            <a:ext cx="9144000" cy="6854225"/>
          </a:xfrm>
          <a:prstGeom prst="rect">
            <a:avLst/>
          </a:prstGeom>
        </p:spPr>
      </p:pic>
      <p:sp>
        <p:nvSpPr>
          <p:cNvPr id="8" name="TextBox 7">
            <a:extLst>
              <a:ext uri="{FF2B5EF4-FFF2-40B4-BE49-F238E27FC236}">
                <a16:creationId xmlns:a16="http://schemas.microsoft.com/office/drawing/2014/main" id="{98E186CC-B5AE-41A4-9B25-FC1E98B8627A}"/>
              </a:ext>
            </a:extLst>
          </p:cNvPr>
          <p:cNvSpPr txBox="1"/>
          <p:nvPr/>
        </p:nvSpPr>
        <p:spPr>
          <a:xfrm>
            <a:off x="1524001" y="2801327"/>
            <a:ext cx="6927497" cy="3970318"/>
          </a:xfrm>
          <a:prstGeom prst="rect">
            <a:avLst/>
          </a:prstGeom>
          <a:noFill/>
        </p:spPr>
        <p:txBody>
          <a:bodyPr wrap="square" rtlCol="0">
            <a:spAutoFit/>
          </a:bodyPr>
          <a:lstStyle/>
          <a:p>
            <a:pPr marL="457200" indent="-457200" defTabSz="457200">
              <a:buFontTx/>
              <a:buChar char="-"/>
            </a:pPr>
            <a:r>
              <a:rPr lang="en-US" sz="2800" b="1" dirty="0">
                <a:solidFill>
                  <a:prstClr val="white"/>
                </a:solidFill>
                <a:latin typeface="Cabin" panose="020B0803050202020004" pitchFamily="34" charset="0"/>
              </a:rPr>
              <a:t>3 acre farm located in Ellicott City, MD</a:t>
            </a:r>
          </a:p>
          <a:p>
            <a:pPr marL="457200" indent="-457200" defTabSz="457200">
              <a:buFontTx/>
              <a:buChar char="-"/>
            </a:pPr>
            <a:r>
              <a:rPr lang="en-US" sz="2800" b="1" dirty="0">
                <a:solidFill>
                  <a:prstClr val="white"/>
                </a:solidFill>
                <a:latin typeface="Cabin" panose="020B0803050202020004" pitchFamily="34" charset="0"/>
              </a:rPr>
              <a:t>Ministry of Franciscan Friars Conventual</a:t>
            </a:r>
          </a:p>
          <a:p>
            <a:pPr marL="457200" indent="-457200" defTabSz="457200">
              <a:buFontTx/>
              <a:buChar char="-"/>
            </a:pPr>
            <a:r>
              <a:rPr lang="en-US" sz="2800" b="1" dirty="0">
                <a:solidFill>
                  <a:prstClr val="white"/>
                </a:solidFill>
                <a:latin typeface="Cabin" panose="020B0803050202020004" pitchFamily="34" charset="0"/>
              </a:rPr>
              <a:t>100% of produce is donated to those in need in Baltimore</a:t>
            </a:r>
          </a:p>
          <a:p>
            <a:pPr marL="457200" indent="-457200" defTabSz="457200">
              <a:buFontTx/>
              <a:buChar char="-"/>
            </a:pPr>
            <a:r>
              <a:rPr lang="en-US" sz="2800" b="1" dirty="0">
                <a:solidFill>
                  <a:prstClr val="white"/>
                </a:solidFill>
                <a:latin typeface="Cabin" panose="020B0803050202020004" pitchFamily="34" charset="0"/>
              </a:rPr>
              <a:t>Dedicated to regenerative farming practices to care for our land</a:t>
            </a:r>
          </a:p>
          <a:p>
            <a:pPr marL="457200" indent="-457200" defTabSz="457200">
              <a:buFontTx/>
              <a:buChar char="-"/>
            </a:pPr>
            <a:r>
              <a:rPr lang="en-US" sz="2800" b="1" dirty="0">
                <a:solidFill>
                  <a:prstClr val="white"/>
                </a:solidFill>
                <a:latin typeface="Cabin" panose="020B0803050202020004" pitchFamily="34" charset="0"/>
              </a:rPr>
              <a:t>First vegetables planted June 2019</a:t>
            </a:r>
          </a:p>
          <a:p>
            <a:pPr marL="457200" indent="-457200" defTabSz="457200">
              <a:buFontTx/>
              <a:buChar char="-"/>
            </a:pPr>
            <a:r>
              <a:rPr lang="en-US" sz="2800" b="1" dirty="0">
                <a:solidFill>
                  <a:prstClr val="white"/>
                </a:solidFill>
                <a:latin typeface="Cabin" panose="020B0803050202020004" pitchFamily="34" charset="0"/>
              </a:rPr>
              <a:t>Volunteer-run, all done by hand</a:t>
            </a:r>
          </a:p>
          <a:p>
            <a:pPr marL="457200" indent="-457200" defTabSz="457200">
              <a:buFontTx/>
              <a:buChar char="-"/>
            </a:pPr>
            <a:endParaRPr lang="en-US" sz="2800" b="1" dirty="0">
              <a:solidFill>
                <a:prstClr val="white"/>
              </a:solidFill>
              <a:latin typeface="Cabin" panose="020B0803050202020004" pitchFamily="34" charset="0"/>
            </a:endParaRPr>
          </a:p>
        </p:txBody>
      </p:sp>
      <p:pic>
        <p:nvPicPr>
          <p:cNvPr id="5" name="Picture 4" descr="Logo&#10;&#10;Description automatically generated">
            <a:extLst>
              <a:ext uri="{FF2B5EF4-FFF2-40B4-BE49-F238E27FC236}">
                <a16:creationId xmlns:a16="http://schemas.microsoft.com/office/drawing/2014/main" id="{5A9EEA22-B69F-4A86-8C2A-D0AD020BD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0216" y="230818"/>
            <a:ext cx="2464905" cy="2099111"/>
          </a:xfrm>
          <a:prstGeom prst="rect">
            <a:avLst/>
          </a:prstGeom>
        </p:spPr>
      </p:pic>
    </p:spTree>
    <p:extLst>
      <p:ext uri="{BB962C8B-B14F-4D97-AF65-F5344CB8AC3E}">
        <p14:creationId xmlns:p14="http://schemas.microsoft.com/office/powerpoint/2010/main" val="198668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EB400E-0E47-4475-AB5C-721ED137C2A1}"/>
              </a:ext>
            </a:extLst>
          </p:cNvPr>
          <p:cNvSpPr txBox="1"/>
          <p:nvPr/>
        </p:nvSpPr>
        <p:spPr>
          <a:xfrm>
            <a:off x="2129871" y="732877"/>
            <a:ext cx="7932258" cy="5509200"/>
          </a:xfrm>
          <a:prstGeom prst="rect">
            <a:avLst/>
          </a:prstGeom>
          <a:noFill/>
        </p:spPr>
        <p:txBody>
          <a:bodyPr wrap="square" rtlCol="0">
            <a:spAutoFit/>
          </a:bodyPr>
          <a:lstStyle/>
          <a:p>
            <a:pPr defTabSz="457200"/>
            <a:r>
              <a:rPr lang="en-US" sz="4000" i="1" dirty="0">
                <a:solidFill>
                  <a:prstClr val="black"/>
                </a:solidFill>
                <a:latin typeface="Cabin" panose="020B0803050202020004" pitchFamily="34" charset="0"/>
              </a:rPr>
              <a:t>“Today, however, we have to realize that a true ecological approach always becomes a social approach; it must integrate questions of justice in debates on the environment, so as to </a:t>
            </a:r>
            <a:r>
              <a:rPr lang="en-US" sz="4000" i="1" dirty="0">
                <a:solidFill>
                  <a:srgbClr val="70AD47">
                    <a:lumMod val="75000"/>
                  </a:srgbClr>
                </a:solidFill>
                <a:latin typeface="Cabin" panose="020B0803050202020004" pitchFamily="34" charset="0"/>
              </a:rPr>
              <a:t>hear both the cry of the earth and the cry of the poor</a:t>
            </a:r>
            <a:r>
              <a:rPr lang="en-US" sz="4000" i="1" dirty="0">
                <a:solidFill>
                  <a:prstClr val="black"/>
                </a:solidFill>
                <a:latin typeface="Cabin" panose="020B0803050202020004" pitchFamily="34" charset="0"/>
              </a:rPr>
              <a:t>.” </a:t>
            </a:r>
          </a:p>
          <a:p>
            <a:pPr defTabSz="457200"/>
            <a:endParaRPr lang="en-US" sz="4000" i="1" dirty="0">
              <a:solidFill>
                <a:prstClr val="black"/>
              </a:solidFill>
              <a:latin typeface="Cabin" panose="020B0803050202020004" pitchFamily="34" charset="0"/>
            </a:endParaRPr>
          </a:p>
          <a:p>
            <a:pPr defTabSz="457200"/>
            <a:r>
              <a:rPr lang="en-US" sz="3200" i="1" dirty="0">
                <a:solidFill>
                  <a:prstClr val="black"/>
                </a:solidFill>
                <a:latin typeface="Cabin" panose="020B0803050202020004" pitchFamily="34" charset="0"/>
              </a:rPr>
              <a:t>– </a:t>
            </a:r>
            <a:r>
              <a:rPr lang="en-US" sz="3200" i="1" dirty="0" err="1">
                <a:solidFill>
                  <a:prstClr val="black"/>
                </a:solidFill>
                <a:latin typeface="Cabin" panose="020B0803050202020004" pitchFamily="34" charset="0"/>
              </a:rPr>
              <a:t>Laudato</a:t>
            </a:r>
            <a:r>
              <a:rPr lang="en-US" sz="3200" i="1" dirty="0">
                <a:solidFill>
                  <a:prstClr val="black"/>
                </a:solidFill>
                <a:latin typeface="Cabin" panose="020B0803050202020004" pitchFamily="34" charset="0"/>
              </a:rPr>
              <a:t> Si’, par. 49</a:t>
            </a:r>
            <a:endParaRPr lang="en-US" sz="5400" i="1" dirty="0">
              <a:solidFill>
                <a:srgbClr val="70AD47">
                  <a:lumMod val="75000"/>
                </a:srgbClr>
              </a:solidFill>
              <a:latin typeface="Cabin" panose="020B0803050202020004" pitchFamily="34" charset="0"/>
            </a:endParaRPr>
          </a:p>
        </p:txBody>
      </p:sp>
      <p:pic>
        <p:nvPicPr>
          <p:cNvPr id="8" name="Picture 7" descr="A picture containing book&#10;&#10;Description automatically generated">
            <a:extLst>
              <a:ext uri="{FF2B5EF4-FFF2-40B4-BE49-F238E27FC236}">
                <a16:creationId xmlns:a16="http://schemas.microsoft.com/office/drawing/2014/main" id="{06040D0C-6CF1-4FBF-A525-4FECC81C1AAC}"/>
              </a:ext>
            </a:extLst>
          </p:cNvPr>
          <p:cNvPicPr>
            <a:picLocks noChangeAspect="1"/>
          </p:cNvPicPr>
          <p:nvPr/>
        </p:nvPicPr>
        <p:blipFill>
          <a:blip r:embed="rId2">
            <a:duotone>
              <a:prstClr val="black"/>
              <a:schemeClr val="accent6">
                <a:lumMod val="50000"/>
                <a:tint val="45000"/>
                <a:satMod val="400000"/>
              </a:schemeClr>
            </a:duotone>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2381048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ry grass field&#10;&#10;Description automatically generated">
            <a:extLst>
              <a:ext uri="{FF2B5EF4-FFF2-40B4-BE49-F238E27FC236}">
                <a16:creationId xmlns:a16="http://schemas.microsoft.com/office/drawing/2014/main" id="{46C3EC5E-11D1-4135-8A3D-8713D0BB9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0"/>
            <a:ext cx="10287001" cy="6858000"/>
          </a:xfrm>
          <a:prstGeom prst="rect">
            <a:avLst/>
          </a:prstGeom>
        </p:spPr>
      </p:pic>
      <p:pic>
        <p:nvPicPr>
          <p:cNvPr id="7" name="Picture 6" descr="A picture containing book&#10;&#10;Description automatically generated">
            <a:extLst>
              <a:ext uri="{FF2B5EF4-FFF2-40B4-BE49-F238E27FC236}">
                <a16:creationId xmlns:a16="http://schemas.microsoft.com/office/drawing/2014/main" id="{3D2E0BA3-7921-4163-B72F-64C7A6BCC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1413683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surrounded by trees&#10;&#10;Description automatically generated">
            <a:extLst>
              <a:ext uri="{FF2B5EF4-FFF2-40B4-BE49-F238E27FC236}">
                <a16:creationId xmlns:a16="http://schemas.microsoft.com/office/drawing/2014/main" id="{DBBC16CC-01ED-4253-ADC5-EAEC7D39C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pic>
        <p:nvPicPr>
          <p:cNvPr id="7" name="Picture 6" descr="A picture containing book&#10;&#10;Description automatically generated">
            <a:extLst>
              <a:ext uri="{FF2B5EF4-FFF2-40B4-BE49-F238E27FC236}">
                <a16:creationId xmlns:a16="http://schemas.microsoft.com/office/drawing/2014/main" id="{3D2E0BA3-7921-4163-B72F-64C7A6BCC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451509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rick wall&#10;&#10;Description automatically generated">
            <a:extLst>
              <a:ext uri="{FF2B5EF4-FFF2-40B4-BE49-F238E27FC236}">
                <a16:creationId xmlns:a16="http://schemas.microsoft.com/office/drawing/2014/main" id="{7A91E3AB-ADE1-435F-BEC9-04E641487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Picture 6" descr="A picture containing book&#10;&#10;Description automatically generated">
            <a:extLst>
              <a:ext uri="{FF2B5EF4-FFF2-40B4-BE49-F238E27FC236}">
                <a16:creationId xmlns:a16="http://schemas.microsoft.com/office/drawing/2014/main" id="{3D2E0BA3-7921-4163-B72F-64C7A6BCC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673542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yellow flower&#10;&#10;Description automatically generated with low confidence">
            <a:extLst>
              <a:ext uri="{FF2B5EF4-FFF2-40B4-BE49-F238E27FC236}">
                <a16:creationId xmlns:a16="http://schemas.microsoft.com/office/drawing/2014/main" id="{08249FEB-4DF4-41D6-8DC0-69DF4273B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345" y="0"/>
            <a:ext cx="4178808" cy="4178808"/>
          </a:xfrm>
          <a:prstGeom prst="rect">
            <a:avLst/>
          </a:prstGeom>
        </p:spPr>
      </p:pic>
      <p:pic>
        <p:nvPicPr>
          <p:cNvPr id="10" name="Picture 9" descr="A close up of a flower&#10;&#10;Description automatically generated with low confidence">
            <a:extLst>
              <a:ext uri="{FF2B5EF4-FFF2-40B4-BE49-F238E27FC236}">
                <a16:creationId xmlns:a16="http://schemas.microsoft.com/office/drawing/2014/main" id="{DD1D61DF-6484-40B7-8A53-8C6FA9F4C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291" y="3426001"/>
            <a:ext cx="5143500" cy="3429000"/>
          </a:xfrm>
          <a:prstGeom prst="rect">
            <a:avLst/>
          </a:prstGeom>
        </p:spPr>
      </p:pic>
      <p:sp>
        <p:nvSpPr>
          <p:cNvPr id="2" name="Title 1">
            <a:extLst>
              <a:ext uri="{FF2B5EF4-FFF2-40B4-BE49-F238E27FC236}">
                <a16:creationId xmlns:a16="http://schemas.microsoft.com/office/drawing/2014/main" id="{7A2C3205-C48C-46DC-81C3-58643D09540F}"/>
              </a:ext>
            </a:extLst>
          </p:cNvPr>
          <p:cNvSpPr>
            <a:spLocks noGrp="1"/>
          </p:cNvSpPr>
          <p:nvPr>
            <p:ph type="title"/>
          </p:nvPr>
        </p:nvSpPr>
        <p:spPr/>
        <p:txBody>
          <a:bodyPr/>
          <a:lstStyle/>
          <a:p>
            <a:endParaRPr lang="en-US"/>
          </a:p>
        </p:txBody>
      </p:sp>
      <p:pic>
        <p:nvPicPr>
          <p:cNvPr id="6" name="Content Placeholder 5" descr="A close up of a flower&#10;&#10;Description automatically generated">
            <a:extLst>
              <a:ext uri="{FF2B5EF4-FFF2-40B4-BE49-F238E27FC236}">
                <a16:creationId xmlns:a16="http://schemas.microsoft.com/office/drawing/2014/main" id="{3C973E8E-1535-442F-9822-0A56E67D605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1" y="3432000"/>
            <a:ext cx="5138344" cy="3426001"/>
          </a:xfrm>
        </p:spPr>
      </p:pic>
      <p:pic>
        <p:nvPicPr>
          <p:cNvPr id="4" name="Picture 3" descr="A picture containing book&#10;&#10;Description automatically generated">
            <a:extLst>
              <a:ext uri="{FF2B5EF4-FFF2-40B4-BE49-F238E27FC236}">
                <a16:creationId xmlns:a16="http://schemas.microsoft.com/office/drawing/2014/main" id="{3C33E3D1-6BB3-4FC0-8DD2-45B3AE916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pic>
        <p:nvPicPr>
          <p:cNvPr id="5" name="Picture 4" descr="A field of green grass&#10;&#10;Description automatically generated with low confidence">
            <a:extLst>
              <a:ext uri="{FF2B5EF4-FFF2-40B4-BE49-F238E27FC236}">
                <a16:creationId xmlns:a16="http://schemas.microsoft.com/office/drawing/2014/main" id="{F4AA374D-D87D-4869-838F-7F286D18FF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845" y="0"/>
            <a:ext cx="5143500" cy="3429000"/>
          </a:xfrm>
          <a:prstGeom prst="rect">
            <a:avLst/>
          </a:prstGeom>
        </p:spPr>
      </p:pic>
    </p:spTree>
    <p:extLst>
      <p:ext uri="{BB962C8B-B14F-4D97-AF65-F5344CB8AC3E}">
        <p14:creationId xmlns:p14="http://schemas.microsoft.com/office/powerpoint/2010/main" val="354411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DD83-83EE-49DD-AFC6-C536ED47A34E}"/>
              </a:ext>
            </a:extLst>
          </p:cNvPr>
          <p:cNvSpPr>
            <a:spLocks noGrp="1"/>
          </p:cNvSpPr>
          <p:nvPr>
            <p:ph type="title"/>
          </p:nvPr>
        </p:nvSpPr>
        <p:spPr/>
        <p:txBody>
          <a:bodyPr/>
          <a:lstStyle/>
          <a:p>
            <a:endParaRPr lang="en-US"/>
          </a:p>
        </p:txBody>
      </p:sp>
      <p:pic>
        <p:nvPicPr>
          <p:cNvPr id="5" name="Content Placeholder 4" descr="A herd of cattle grazing on a dry grass field&#10;&#10;Description automatically generated">
            <a:extLst>
              <a:ext uri="{FF2B5EF4-FFF2-40B4-BE49-F238E27FC236}">
                <a16:creationId xmlns:a16="http://schemas.microsoft.com/office/drawing/2014/main" id="{B5DD5E99-EB7E-4C29-971E-F8CB6AE9F5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pic>
        <p:nvPicPr>
          <p:cNvPr id="6" name="Picture 5" descr="A picture containing book&#10;&#10;Description automatically generated">
            <a:extLst>
              <a:ext uri="{FF2B5EF4-FFF2-40B4-BE49-F238E27FC236}">
                <a16:creationId xmlns:a16="http://schemas.microsoft.com/office/drawing/2014/main" id="{D62BE680-D638-4B46-9FD3-696987789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2898709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DD83-83EE-49DD-AFC6-C536ED47A34E}"/>
              </a:ext>
            </a:extLst>
          </p:cNvPr>
          <p:cNvSpPr>
            <a:spLocks noGrp="1"/>
          </p:cNvSpPr>
          <p:nvPr>
            <p:ph type="title"/>
          </p:nvPr>
        </p:nvSpPr>
        <p:spPr/>
        <p:txBody>
          <a:bodyPr/>
          <a:lstStyle/>
          <a:p>
            <a:endParaRPr lang="en-US"/>
          </a:p>
        </p:txBody>
      </p:sp>
      <p:pic>
        <p:nvPicPr>
          <p:cNvPr id="7" name="Content Placeholder 6" descr="A path with grass and trees&#10;&#10;Description automatically generated">
            <a:extLst>
              <a:ext uri="{FF2B5EF4-FFF2-40B4-BE49-F238E27FC236}">
                <a16:creationId xmlns:a16="http://schemas.microsoft.com/office/drawing/2014/main" id="{9691438E-A687-45BF-8384-6550775923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
            <a:ext cx="9144000" cy="6860643"/>
          </a:xfrm>
        </p:spPr>
      </p:pic>
      <p:pic>
        <p:nvPicPr>
          <p:cNvPr id="6" name="Picture 5" descr="A picture containing book&#10;&#10;Description automatically generated">
            <a:extLst>
              <a:ext uri="{FF2B5EF4-FFF2-40B4-BE49-F238E27FC236}">
                <a16:creationId xmlns:a16="http://schemas.microsoft.com/office/drawing/2014/main" id="{D62BE680-D638-4B46-9FD3-696987789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2687476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3205-C48C-46DC-81C3-58643D09540F}"/>
              </a:ext>
            </a:extLst>
          </p:cNvPr>
          <p:cNvSpPr>
            <a:spLocks noGrp="1"/>
          </p:cNvSpPr>
          <p:nvPr>
            <p:ph type="title"/>
          </p:nvPr>
        </p:nvSpPr>
        <p:spPr/>
        <p:txBody>
          <a:bodyPr/>
          <a:lstStyle/>
          <a:p>
            <a:endParaRPr lang="en-US"/>
          </a:p>
        </p:txBody>
      </p:sp>
      <p:pic>
        <p:nvPicPr>
          <p:cNvPr id="8" name="Content Placeholder 7" descr="A large green field with trees in the background&#10;&#10;Description automatically generated">
            <a:extLst>
              <a:ext uri="{FF2B5EF4-FFF2-40B4-BE49-F238E27FC236}">
                <a16:creationId xmlns:a16="http://schemas.microsoft.com/office/drawing/2014/main" id="{DAD55B07-D813-4904-95CE-10C3171E34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9644" b="17360"/>
          <a:stretch/>
        </p:blipFill>
        <p:spPr>
          <a:xfrm>
            <a:off x="1515533" y="4256087"/>
            <a:ext cx="9144000" cy="2952750"/>
          </a:xfrm>
        </p:spPr>
      </p:pic>
      <p:pic>
        <p:nvPicPr>
          <p:cNvPr id="4" name="Picture 3" descr="A picture containing book&#10;&#10;Description automatically generated">
            <a:extLst>
              <a:ext uri="{FF2B5EF4-FFF2-40B4-BE49-F238E27FC236}">
                <a16:creationId xmlns:a16="http://schemas.microsoft.com/office/drawing/2014/main" id="{3C33E3D1-6BB3-4FC0-8DD2-45B3AE916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pic>
        <p:nvPicPr>
          <p:cNvPr id="7" name="Content Placeholder 5" descr="A bridge over a body of water&#10;&#10;Description automatically generated">
            <a:extLst>
              <a:ext uri="{FF2B5EF4-FFF2-40B4-BE49-F238E27FC236}">
                <a16:creationId xmlns:a16="http://schemas.microsoft.com/office/drawing/2014/main" id="{4687C28D-E4F8-4286-BE5B-CC071C89F0C9}"/>
              </a:ext>
            </a:extLst>
          </p:cNvPr>
          <p:cNvPicPr>
            <a:picLocks noChangeAspect="1"/>
          </p:cNvPicPr>
          <p:nvPr/>
        </p:nvPicPr>
        <p:blipFill rotWithShape="1">
          <a:blip r:embed="rId4">
            <a:extLst>
              <a:ext uri="{28A0092B-C50C-407E-A947-70E740481C1C}">
                <a14:useLocalDpi xmlns:a14="http://schemas.microsoft.com/office/drawing/2010/main" val="0"/>
              </a:ext>
            </a:extLst>
          </a:blip>
          <a:srcRect t="37882"/>
          <a:stretch/>
        </p:blipFill>
        <p:spPr>
          <a:xfrm>
            <a:off x="1532468" y="1"/>
            <a:ext cx="9135533" cy="4256087"/>
          </a:xfrm>
          <a:prstGeom prst="rect">
            <a:avLst/>
          </a:prstGeom>
        </p:spPr>
      </p:pic>
    </p:spTree>
    <p:extLst>
      <p:ext uri="{BB962C8B-B14F-4D97-AF65-F5344CB8AC3E}">
        <p14:creationId xmlns:p14="http://schemas.microsoft.com/office/powerpoint/2010/main" val="362652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228600" y="284473"/>
            <a:ext cx="11760200" cy="63068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1743E8B-8320-D043-B73A-70A89C23D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8917" y="5689862"/>
            <a:ext cx="856916" cy="690889"/>
          </a:xfrm>
          <a:prstGeom prst="rect">
            <a:avLst/>
          </a:prstGeom>
        </p:spPr>
      </p:pic>
      <p:sp>
        <p:nvSpPr>
          <p:cNvPr id="3" name="TextBox 2">
            <a:extLst>
              <a:ext uri="{FF2B5EF4-FFF2-40B4-BE49-F238E27FC236}">
                <a16:creationId xmlns:a16="http://schemas.microsoft.com/office/drawing/2014/main" id="{3CEF0866-334A-C440-8692-2F1951EDC5AB}"/>
              </a:ext>
            </a:extLst>
          </p:cNvPr>
          <p:cNvSpPr txBox="1"/>
          <p:nvPr/>
        </p:nvSpPr>
        <p:spPr>
          <a:xfrm>
            <a:off x="1680882" y="1519089"/>
            <a:ext cx="8807823" cy="1938992"/>
          </a:xfrm>
          <a:prstGeom prst="rect">
            <a:avLst/>
          </a:prstGeom>
          <a:noFill/>
        </p:spPr>
        <p:txBody>
          <a:bodyPr wrap="square" rtlCol="0">
            <a:spAutoFit/>
          </a:bodyPr>
          <a:lstStyle/>
          <a:p>
            <a:pPr marL="1371600" marR="0" lvl="2"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webinar is being recorded and will a link to the recording will be sent to everyone who registered</a:t>
            </a: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within the next 24-48 hours.</a:t>
            </a:r>
          </a:p>
          <a:p>
            <a:pPr marR="0" lvl="2"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2) Please type your questions in the Q/A box</a:t>
            </a:r>
          </a:p>
        </p:txBody>
      </p:sp>
      <p:sp>
        <p:nvSpPr>
          <p:cNvPr id="4" name="TextBox 3">
            <a:extLst>
              <a:ext uri="{FF2B5EF4-FFF2-40B4-BE49-F238E27FC236}">
                <a16:creationId xmlns:a16="http://schemas.microsoft.com/office/drawing/2014/main" id="{7982ACDE-9DB0-3C4D-8486-BF31C346E58F}"/>
              </a:ext>
            </a:extLst>
          </p:cNvPr>
          <p:cNvSpPr txBox="1"/>
          <p:nvPr/>
        </p:nvSpPr>
        <p:spPr>
          <a:xfrm>
            <a:off x="3603972" y="540307"/>
            <a:ext cx="5221622" cy="523220"/>
          </a:xfrm>
          <a:prstGeom prst="rect">
            <a:avLst/>
          </a:prstGeom>
          <a:noFill/>
        </p:spPr>
        <p:txBody>
          <a:bodyPr wrap="none" rtlCol="0">
            <a:spAutoFit/>
          </a:bodyPr>
          <a:lstStyle/>
          <a:p>
            <a:r>
              <a:rPr lang="en-US" sz="2800" b="1" dirty="0">
                <a:solidFill>
                  <a:prstClr val="white"/>
                </a:solidFill>
              </a:rPr>
              <a:t>Catholic Sustainability Champions</a:t>
            </a:r>
            <a:endParaRPr lang="en-US" sz="2800" dirty="0"/>
          </a:p>
        </p:txBody>
      </p:sp>
      <p:pic>
        <p:nvPicPr>
          <p:cNvPr id="8" name="Picture 7">
            <a:extLst>
              <a:ext uri="{FF2B5EF4-FFF2-40B4-BE49-F238E27FC236}">
                <a16:creationId xmlns:a16="http://schemas.microsoft.com/office/drawing/2014/main" id="{D7F7ED62-5EA5-084A-9783-13BCC67AD9ED}"/>
              </a:ext>
            </a:extLst>
          </p:cNvPr>
          <p:cNvPicPr>
            <a:picLocks noChangeAspect="1"/>
          </p:cNvPicPr>
          <p:nvPr/>
        </p:nvPicPr>
        <p:blipFill>
          <a:blip r:embed="rId3"/>
          <a:stretch>
            <a:fillRect/>
          </a:stretch>
        </p:blipFill>
        <p:spPr>
          <a:xfrm>
            <a:off x="3543299" y="3642594"/>
            <a:ext cx="4867835" cy="2738157"/>
          </a:xfrm>
          <a:prstGeom prst="rect">
            <a:avLst/>
          </a:prstGeom>
        </p:spPr>
      </p:pic>
    </p:spTree>
    <p:extLst>
      <p:ext uri="{BB962C8B-B14F-4D97-AF65-F5344CB8AC3E}">
        <p14:creationId xmlns:p14="http://schemas.microsoft.com/office/powerpoint/2010/main" val="702099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3205-C48C-46DC-81C3-58643D09540F}"/>
              </a:ext>
            </a:extLst>
          </p:cNvPr>
          <p:cNvSpPr>
            <a:spLocks noGrp="1"/>
          </p:cNvSpPr>
          <p:nvPr>
            <p:ph type="title"/>
          </p:nvPr>
        </p:nvSpPr>
        <p:spPr/>
        <p:txBody>
          <a:bodyPr/>
          <a:lstStyle/>
          <a:p>
            <a:endParaRPr lang="en-US"/>
          </a:p>
        </p:txBody>
      </p:sp>
      <p:pic>
        <p:nvPicPr>
          <p:cNvPr id="5" name="Picture 4" descr="A close up of a wire fence&#10;&#10;Description automatically generated">
            <a:extLst>
              <a:ext uri="{FF2B5EF4-FFF2-40B4-BE49-F238E27FC236}">
                <a16:creationId xmlns:a16="http://schemas.microsoft.com/office/drawing/2014/main" id="{230BBBD8-4963-4AEE-B4EE-2BDAF772C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67250" y="857250"/>
            <a:ext cx="6858000" cy="5143500"/>
          </a:xfrm>
          <a:prstGeom prst="rect">
            <a:avLst/>
          </a:prstGeom>
        </p:spPr>
      </p:pic>
      <p:pic>
        <p:nvPicPr>
          <p:cNvPr id="4" name="Picture 3" descr="A picture containing book&#10;&#10;Description automatically generated">
            <a:extLst>
              <a:ext uri="{FF2B5EF4-FFF2-40B4-BE49-F238E27FC236}">
                <a16:creationId xmlns:a16="http://schemas.microsoft.com/office/drawing/2014/main" id="{3C33E3D1-6BB3-4FC0-8DD2-45B3AE916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pic>
        <p:nvPicPr>
          <p:cNvPr id="8" name="Content Placeholder 7" descr="A picture containing outdoor, building, brown, wooden&#10;&#10;Description automatically generated">
            <a:extLst>
              <a:ext uri="{FF2B5EF4-FFF2-40B4-BE49-F238E27FC236}">
                <a16:creationId xmlns:a16="http://schemas.microsoft.com/office/drawing/2014/main" id="{F9D37BEE-BC17-447B-B770-6E0107507DD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2222"/>
          <a:stretch/>
        </p:blipFill>
        <p:spPr>
          <a:xfrm rot="5400000">
            <a:off x="352424" y="1171575"/>
            <a:ext cx="6858001" cy="4514851"/>
          </a:xfrm>
        </p:spPr>
      </p:pic>
    </p:spTree>
    <p:extLst>
      <p:ext uri="{BB962C8B-B14F-4D97-AF65-F5344CB8AC3E}">
        <p14:creationId xmlns:p14="http://schemas.microsoft.com/office/powerpoint/2010/main" val="3130274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5" descr="A close up of a flower&#10;&#10;Description automatically generated">
            <a:extLst>
              <a:ext uri="{FF2B5EF4-FFF2-40B4-BE49-F238E27FC236}">
                <a16:creationId xmlns:a16="http://schemas.microsoft.com/office/drawing/2014/main" id="{7B70E3BB-3D83-4A82-B614-493558F71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926" y="1"/>
            <a:ext cx="10372311" cy="6914873"/>
          </a:xfrm>
          <a:prstGeom prst="rect">
            <a:avLst/>
          </a:prstGeom>
        </p:spPr>
      </p:pic>
      <p:sp>
        <p:nvSpPr>
          <p:cNvPr id="6" name="TextBox 5">
            <a:extLst>
              <a:ext uri="{FF2B5EF4-FFF2-40B4-BE49-F238E27FC236}">
                <a16:creationId xmlns:a16="http://schemas.microsoft.com/office/drawing/2014/main" id="{6CEB400E-0E47-4475-AB5C-721ED137C2A1}"/>
              </a:ext>
            </a:extLst>
          </p:cNvPr>
          <p:cNvSpPr txBox="1"/>
          <p:nvPr/>
        </p:nvSpPr>
        <p:spPr>
          <a:xfrm>
            <a:off x="1785879" y="763654"/>
            <a:ext cx="8620242" cy="4961582"/>
          </a:xfrm>
          <a:prstGeom prst="rect">
            <a:avLst/>
          </a:prstGeom>
          <a:solidFill>
            <a:srgbClr val="E7E6E6">
              <a:alpha val="69804"/>
            </a:srgbClr>
          </a:solidFill>
        </p:spPr>
        <p:txBody>
          <a:bodyPr wrap="square" rtlCol="0">
            <a:spAutoFit/>
          </a:bodyPr>
          <a:lstStyle/>
          <a:p>
            <a:pPr defTabSz="457200"/>
            <a:r>
              <a:rPr lang="en-US" sz="3200" i="1" dirty="0">
                <a:solidFill>
                  <a:prstClr val="black"/>
                </a:solidFill>
                <a:latin typeface="Cabin" panose="020B0803050202020004" pitchFamily="34" charset="0"/>
              </a:rPr>
              <a:t>“He commands the gardener to leave the edges of the garden undug, so that in their season the greenness of the grass and the </a:t>
            </a:r>
            <a:r>
              <a:rPr lang="en-US" sz="3200" i="1" dirty="0">
                <a:solidFill>
                  <a:srgbClr val="70AD47">
                    <a:lumMod val="75000"/>
                  </a:srgbClr>
                </a:solidFill>
                <a:latin typeface="Cabin" panose="020B0803050202020004" pitchFamily="34" charset="0"/>
              </a:rPr>
              <a:t>beauty of flowers may proclaim the beauty of the Father of all</a:t>
            </a:r>
            <a:r>
              <a:rPr lang="en-US" sz="3200" i="1" dirty="0">
                <a:solidFill>
                  <a:prstClr val="black"/>
                </a:solidFill>
                <a:latin typeface="Cabin" panose="020B0803050202020004" pitchFamily="34" charset="0"/>
              </a:rPr>
              <a:t>. It is designated that within the garden there be a smaller garden for aromatic and flowering plants so that those who see them may be diverted by the memory of eternal sweetness.” </a:t>
            </a:r>
            <a:br>
              <a:rPr lang="en-US" sz="3200" i="1" dirty="0">
                <a:solidFill>
                  <a:prstClr val="black"/>
                </a:solidFill>
                <a:latin typeface="Cabin" panose="020B0803050202020004" pitchFamily="34" charset="0"/>
              </a:rPr>
            </a:br>
            <a:br>
              <a:rPr lang="en-US" sz="3200" i="1" dirty="0">
                <a:solidFill>
                  <a:prstClr val="black"/>
                </a:solidFill>
                <a:latin typeface="Cabin" panose="020B0803050202020004" pitchFamily="34" charset="0"/>
              </a:rPr>
            </a:br>
            <a:r>
              <a:rPr lang="en-US" sz="2400" i="1" dirty="0">
                <a:solidFill>
                  <a:prstClr val="black"/>
                </a:solidFill>
                <a:latin typeface="Cabin" panose="020B0803050202020004" pitchFamily="34" charset="0"/>
              </a:rPr>
              <a:t>- Thomas of </a:t>
            </a:r>
            <a:r>
              <a:rPr lang="en-US" sz="2400" i="1" dirty="0" err="1">
                <a:solidFill>
                  <a:prstClr val="black"/>
                </a:solidFill>
                <a:latin typeface="Cabin" panose="020B0803050202020004" pitchFamily="34" charset="0"/>
              </a:rPr>
              <a:t>Celano</a:t>
            </a:r>
            <a:r>
              <a:rPr lang="en-US" sz="2400" i="1" dirty="0">
                <a:solidFill>
                  <a:prstClr val="black"/>
                </a:solidFill>
                <a:latin typeface="Cabin" panose="020B0803050202020004" pitchFamily="34" charset="0"/>
              </a:rPr>
              <a:t>, biography of St. Francis of Assisi, 13th century</a:t>
            </a:r>
            <a:endParaRPr lang="en-US" sz="3200" i="1" dirty="0">
              <a:solidFill>
                <a:prstClr val="black"/>
              </a:solidFill>
              <a:latin typeface="Cabin" panose="020B0803050202020004" pitchFamily="34" charset="0"/>
            </a:endParaRPr>
          </a:p>
        </p:txBody>
      </p:sp>
      <p:pic>
        <p:nvPicPr>
          <p:cNvPr id="8" name="Picture 7" descr="A picture containing book&#10;&#10;Description automatically generated">
            <a:extLst>
              <a:ext uri="{FF2B5EF4-FFF2-40B4-BE49-F238E27FC236}">
                <a16:creationId xmlns:a16="http://schemas.microsoft.com/office/drawing/2014/main" id="{06040D0C-6CF1-4FBF-A525-4FECC81C1AAC}"/>
              </a:ext>
            </a:extLst>
          </p:cNvPr>
          <p:cNvPicPr>
            <a:picLocks noChangeAspect="1"/>
          </p:cNvPicPr>
          <p:nvPr/>
        </p:nvPicPr>
        <p:blipFill>
          <a:blip r:embed="rId3">
            <a:duotone>
              <a:prstClr val="black"/>
              <a:schemeClr val="accent6">
                <a:lumMod val="50000"/>
                <a:tint val="45000"/>
                <a:satMod val="400000"/>
              </a:schemeClr>
            </a:duotone>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4183371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pic>
        <p:nvPicPr>
          <p:cNvPr id="8" name="Content Placeholder 7" descr="A colorful flower garden&#10;&#10;Description automatically generated">
            <a:extLst>
              <a:ext uri="{FF2B5EF4-FFF2-40B4-BE49-F238E27FC236}">
                <a16:creationId xmlns:a16="http://schemas.microsoft.com/office/drawing/2014/main" id="{5BDCF324-ADDA-4984-8BE7-E7DEF67E1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983" r="2" b="2"/>
          <a:stretch/>
        </p:blipFill>
        <p:spPr>
          <a:xfrm>
            <a:off x="1524020" y="1282"/>
            <a:ext cx="9143980" cy="6856718"/>
          </a:xfrm>
          <a:prstGeom prst="rect">
            <a:avLst/>
          </a:prstGeom>
        </p:spPr>
      </p:pic>
      <p:pic>
        <p:nvPicPr>
          <p:cNvPr id="4" name="Picture 3" descr="A picture containing book&#10;&#10;Description automatically generated">
            <a:extLst>
              <a:ext uri="{FF2B5EF4-FFF2-40B4-BE49-F238E27FC236}">
                <a16:creationId xmlns:a16="http://schemas.microsoft.com/office/drawing/2014/main" id="{3C33E3D1-6BB3-4FC0-8DD2-45B3AE916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1901219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pic>
        <p:nvPicPr>
          <p:cNvPr id="6" name="Content Placeholder 5" descr="A picture containing outdoor, person, banana, grass&#10;&#10;Description automatically generated">
            <a:extLst>
              <a:ext uri="{FF2B5EF4-FFF2-40B4-BE49-F238E27FC236}">
                <a16:creationId xmlns:a16="http://schemas.microsoft.com/office/drawing/2014/main" id="{880A7050-D336-4762-AC63-76B805B3C6C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9" r="10666" b="2"/>
          <a:stretch/>
        </p:blipFill>
        <p:spPr>
          <a:xfrm>
            <a:off x="1524020" y="1282"/>
            <a:ext cx="4571980" cy="3428352"/>
          </a:xfrm>
          <a:prstGeom prst="rect">
            <a:avLst/>
          </a:prstGeom>
        </p:spPr>
      </p:pic>
      <p:pic>
        <p:nvPicPr>
          <p:cNvPr id="5" name="Picture 4" descr="A picture containing book&#10;&#10;Description automatically generated">
            <a:extLst>
              <a:ext uri="{FF2B5EF4-FFF2-40B4-BE49-F238E27FC236}">
                <a16:creationId xmlns:a16="http://schemas.microsoft.com/office/drawing/2014/main" id="{56C57206-4FCE-4603-9ED4-C15D2BCA7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pic>
        <p:nvPicPr>
          <p:cNvPr id="7" name="Content Placeholder 5" descr="A group of people sitting at a park&#10;&#10;Description automatically generated">
            <a:extLst>
              <a:ext uri="{FF2B5EF4-FFF2-40B4-BE49-F238E27FC236}">
                <a16:creationId xmlns:a16="http://schemas.microsoft.com/office/drawing/2014/main" id="{3B240405-33A0-4CFE-83B2-B2BFE3EEBD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634844"/>
            <a:ext cx="4572000" cy="3048000"/>
          </a:xfrm>
          <a:prstGeom prst="rect">
            <a:avLst/>
          </a:prstGeom>
        </p:spPr>
      </p:pic>
      <p:pic>
        <p:nvPicPr>
          <p:cNvPr id="8" name="Content Placeholder 5" descr="A person that is standing in the grass&#10;&#10;Description automatically generated">
            <a:extLst>
              <a:ext uri="{FF2B5EF4-FFF2-40B4-BE49-F238E27FC236}">
                <a16:creationId xmlns:a16="http://schemas.microsoft.com/office/drawing/2014/main" id="{C988B40E-3D7B-42D1-86E4-8F4B4C3EE087}"/>
              </a:ext>
            </a:extLst>
          </p:cNvPr>
          <p:cNvPicPr>
            <a:picLocks noChangeAspect="1"/>
          </p:cNvPicPr>
          <p:nvPr/>
        </p:nvPicPr>
        <p:blipFill rotWithShape="1">
          <a:blip r:embed="rId6">
            <a:extLst>
              <a:ext uri="{28A0092B-C50C-407E-A947-70E740481C1C}">
                <a14:useLocalDpi xmlns:a14="http://schemas.microsoft.com/office/drawing/2010/main" val="0"/>
              </a:ext>
            </a:extLst>
          </a:blip>
          <a:srcRect r="10985" b="2"/>
          <a:stretch/>
        </p:blipFill>
        <p:spPr>
          <a:xfrm>
            <a:off x="6096022" y="-1"/>
            <a:ext cx="4571979" cy="3428351"/>
          </a:xfrm>
          <a:prstGeom prst="rect">
            <a:avLst/>
          </a:prstGeom>
        </p:spPr>
      </p:pic>
      <p:pic>
        <p:nvPicPr>
          <p:cNvPr id="9" name="Content Placeholder 5" descr="A couple of people that are standing in the grass&#10;&#10;Description automatically generated">
            <a:extLst>
              <a:ext uri="{FF2B5EF4-FFF2-40B4-BE49-F238E27FC236}">
                <a16:creationId xmlns:a16="http://schemas.microsoft.com/office/drawing/2014/main" id="{DF70BF30-F2EA-45F4-A2F0-35C392AB25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7684" y="3634845"/>
            <a:ext cx="4570317" cy="3048001"/>
          </a:xfrm>
          <a:prstGeom prst="rect">
            <a:avLst/>
          </a:prstGeom>
        </p:spPr>
      </p:pic>
    </p:spTree>
    <p:extLst>
      <p:ext uri="{BB962C8B-B14F-4D97-AF65-F5344CB8AC3E}">
        <p14:creationId xmlns:p14="http://schemas.microsoft.com/office/powerpoint/2010/main" val="3357140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ss, outdoor, ground, person&#10;&#10;Description automatically generated">
            <a:extLst>
              <a:ext uri="{FF2B5EF4-FFF2-40B4-BE49-F238E27FC236}">
                <a16:creationId xmlns:a16="http://schemas.microsoft.com/office/drawing/2014/main" id="{7D06AEDD-5135-4730-BF4B-AA28AB5C3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6" name="TextBox 5">
            <a:extLst>
              <a:ext uri="{FF2B5EF4-FFF2-40B4-BE49-F238E27FC236}">
                <a16:creationId xmlns:a16="http://schemas.microsoft.com/office/drawing/2014/main" id="{6CEB400E-0E47-4475-AB5C-721ED137C2A1}"/>
              </a:ext>
            </a:extLst>
          </p:cNvPr>
          <p:cNvSpPr txBox="1"/>
          <p:nvPr/>
        </p:nvSpPr>
        <p:spPr>
          <a:xfrm>
            <a:off x="1808923" y="1108186"/>
            <a:ext cx="8607287" cy="4462760"/>
          </a:xfrm>
          <a:prstGeom prst="rect">
            <a:avLst/>
          </a:prstGeom>
          <a:solidFill>
            <a:srgbClr val="E7E6E6">
              <a:alpha val="69804"/>
            </a:srgbClr>
          </a:solidFill>
        </p:spPr>
        <p:txBody>
          <a:bodyPr wrap="square" rtlCol="0">
            <a:spAutoFit/>
          </a:bodyPr>
          <a:lstStyle/>
          <a:p>
            <a:pPr defTabSz="457200"/>
            <a:r>
              <a:rPr lang="en-US" sz="3200" b="1" i="1" dirty="0">
                <a:solidFill>
                  <a:prstClr val="black"/>
                </a:solidFill>
                <a:latin typeface="Cabin" panose="020B0803050202020004" pitchFamily="34" charset="0"/>
              </a:rPr>
              <a:t>“We were created with a vocation to work. The goal should not be that technological progress increasingly replace human work, for this would be detrimental to humanity. Work is a necessity, part of the meaning of life on this earth, a path to growth, human development and personal fulfilment.”</a:t>
            </a:r>
          </a:p>
          <a:p>
            <a:pPr defTabSz="457200"/>
            <a:endParaRPr lang="en-US" sz="3200" b="1" i="1" dirty="0">
              <a:solidFill>
                <a:prstClr val="black"/>
              </a:solidFill>
              <a:latin typeface="Cabin" panose="020B0803050202020004" pitchFamily="34" charset="0"/>
            </a:endParaRPr>
          </a:p>
          <a:p>
            <a:pPr defTabSz="457200"/>
            <a:r>
              <a:rPr lang="en-US" sz="2800" b="1" i="1" dirty="0">
                <a:solidFill>
                  <a:prstClr val="black"/>
                </a:solidFill>
                <a:latin typeface="Cabin" panose="020B0803050202020004" pitchFamily="34" charset="0"/>
              </a:rPr>
              <a:t>- </a:t>
            </a:r>
            <a:r>
              <a:rPr lang="en-US" sz="2800" b="1" i="1" dirty="0" err="1">
                <a:solidFill>
                  <a:prstClr val="black"/>
                </a:solidFill>
                <a:latin typeface="Cabin" panose="020B0803050202020004" pitchFamily="34" charset="0"/>
              </a:rPr>
              <a:t>Laudato</a:t>
            </a:r>
            <a:r>
              <a:rPr lang="en-US" sz="2800" b="1" i="1" dirty="0">
                <a:solidFill>
                  <a:prstClr val="black"/>
                </a:solidFill>
                <a:latin typeface="Cabin" panose="020B0803050202020004" pitchFamily="34" charset="0"/>
              </a:rPr>
              <a:t> Si’, </a:t>
            </a:r>
            <a:r>
              <a:rPr lang="en-US" sz="2800" b="1" dirty="0">
                <a:solidFill>
                  <a:prstClr val="black"/>
                </a:solidFill>
                <a:latin typeface="Cabin" panose="020B0803050202020004" pitchFamily="34" charset="0"/>
              </a:rPr>
              <a:t>par. 128</a:t>
            </a:r>
          </a:p>
        </p:txBody>
      </p:sp>
      <p:pic>
        <p:nvPicPr>
          <p:cNvPr id="8" name="Picture 7" descr="A picture containing book&#10;&#10;Description automatically generated">
            <a:extLst>
              <a:ext uri="{FF2B5EF4-FFF2-40B4-BE49-F238E27FC236}">
                <a16:creationId xmlns:a16="http://schemas.microsoft.com/office/drawing/2014/main" id="{06040D0C-6CF1-4FBF-A525-4FECC81C1AAC}"/>
              </a:ext>
            </a:extLst>
          </p:cNvPr>
          <p:cNvPicPr>
            <a:picLocks noChangeAspect="1"/>
          </p:cNvPicPr>
          <p:nvPr/>
        </p:nvPicPr>
        <p:blipFill>
          <a:blip r:embed="rId3">
            <a:duotone>
              <a:prstClr val="black"/>
              <a:schemeClr val="accent6">
                <a:lumMod val="50000"/>
                <a:tint val="45000"/>
                <a:satMod val="400000"/>
              </a:schemeClr>
            </a:duotone>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1327272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in a forest&#10;&#10;Description automatically generated">
            <a:extLst>
              <a:ext uri="{FF2B5EF4-FFF2-40B4-BE49-F238E27FC236}">
                <a16:creationId xmlns:a16="http://schemas.microsoft.com/office/drawing/2014/main" id="{33710DED-E59E-426D-9962-D6082E9C9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
            <a:ext cx="4571338" cy="6858000"/>
          </a:xfrm>
          <a:prstGeom prst="rect">
            <a:avLst/>
          </a:prstGeom>
        </p:spPr>
      </p:pic>
      <p:pic>
        <p:nvPicPr>
          <p:cNvPr id="5" name="Content Placeholder 5" descr="A picture containing outdoor, grass, person, frisbee&#10;&#10;Description automatically generated">
            <a:extLst>
              <a:ext uri="{FF2B5EF4-FFF2-40B4-BE49-F238E27FC236}">
                <a16:creationId xmlns:a16="http://schemas.microsoft.com/office/drawing/2014/main" id="{63CB2128-C0B3-4F08-9A57-A8D628FB89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80999" y="1143001"/>
            <a:ext cx="6858002" cy="4572001"/>
          </a:xfrm>
        </p:spPr>
      </p:pic>
      <p:sp>
        <p:nvSpPr>
          <p:cNvPr id="6" name="TextBox 5">
            <a:extLst>
              <a:ext uri="{FF2B5EF4-FFF2-40B4-BE49-F238E27FC236}">
                <a16:creationId xmlns:a16="http://schemas.microsoft.com/office/drawing/2014/main" id="{6CEB400E-0E47-4475-AB5C-721ED137C2A1}"/>
              </a:ext>
            </a:extLst>
          </p:cNvPr>
          <p:cNvSpPr txBox="1"/>
          <p:nvPr/>
        </p:nvSpPr>
        <p:spPr>
          <a:xfrm>
            <a:off x="1808923" y="1108187"/>
            <a:ext cx="8607287" cy="4031873"/>
          </a:xfrm>
          <a:prstGeom prst="rect">
            <a:avLst/>
          </a:prstGeom>
          <a:solidFill>
            <a:srgbClr val="E7E6E6">
              <a:alpha val="69804"/>
            </a:srgbClr>
          </a:solidFill>
        </p:spPr>
        <p:txBody>
          <a:bodyPr wrap="square" rtlCol="0">
            <a:spAutoFit/>
          </a:bodyPr>
          <a:lstStyle/>
          <a:p>
            <a:pPr defTabSz="457200"/>
            <a:r>
              <a:rPr lang="en-US" sz="3200" b="1" i="1" dirty="0">
                <a:solidFill>
                  <a:prstClr val="black"/>
                </a:solidFill>
                <a:latin typeface="Cabin" panose="020B0803050202020004" pitchFamily="34" charset="0"/>
              </a:rPr>
              <a:t>“The means we use to do our work almost certainly affect the way we look at the world...I now suspect that if we work with machines the world will seem to us to be a machine, but if we work with living creatures the world will appear to us as a living creature.” </a:t>
            </a:r>
          </a:p>
          <a:p>
            <a:pPr defTabSz="457200"/>
            <a:endParaRPr lang="en-US" sz="3200" b="1" i="1" dirty="0">
              <a:solidFill>
                <a:prstClr val="black"/>
              </a:solidFill>
              <a:latin typeface="Cabin" panose="020B0803050202020004" pitchFamily="34" charset="0"/>
            </a:endParaRPr>
          </a:p>
          <a:p>
            <a:pPr defTabSz="457200"/>
            <a:r>
              <a:rPr lang="en-US" sz="2800" b="1" i="1" dirty="0">
                <a:solidFill>
                  <a:prstClr val="black"/>
                </a:solidFill>
                <a:latin typeface="Cabin" panose="020B0803050202020004" pitchFamily="34" charset="0"/>
              </a:rPr>
              <a:t>- Wendell Berry, “Renewing Husbandry” (2004)</a:t>
            </a:r>
          </a:p>
        </p:txBody>
      </p:sp>
      <p:pic>
        <p:nvPicPr>
          <p:cNvPr id="8" name="Picture 7" descr="A picture containing book&#10;&#10;Description automatically generated">
            <a:extLst>
              <a:ext uri="{FF2B5EF4-FFF2-40B4-BE49-F238E27FC236}">
                <a16:creationId xmlns:a16="http://schemas.microsoft.com/office/drawing/2014/main" id="{06040D0C-6CF1-4FBF-A525-4FECC81C1AAC}"/>
              </a:ext>
            </a:extLst>
          </p:cNvPr>
          <p:cNvPicPr>
            <a:picLocks noChangeAspect="1"/>
          </p:cNvPicPr>
          <p:nvPr/>
        </p:nvPicPr>
        <p:blipFill>
          <a:blip r:embed="rId4">
            <a:duotone>
              <a:prstClr val="black"/>
              <a:schemeClr val="accent6">
                <a:lumMod val="50000"/>
                <a:tint val="45000"/>
                <a:satMod val="400000"/>
              </a:schemeClr>
            </a:duotone>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3782531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5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pic>
        <p:nvPicPr>
          <p:cNvPr id="4" name="Picture 3" descr="A plate of food on a table&#10;&#10;Description automatically generated">
            <a:extLst>
              <a:ext uri="{FF2B5EF4-FFF2-40B4-BE49-F238E27FC236}">
                <a16:creationId xmlns:a16="http://schemas.microsoft.com/office/drawing/2014/main" id="{8FFA3C26-1B13-4307-98EB-993CF14D53C1}"/>
              </a:ext>
            </a:extLst>
          </p:cNvPr>
          <p:cNvPicPr>
            <a:picLocks noChangeAspect="1"/>
          </p:cNvPicPr>
          <p:nvPr/>
        </p:nvPicPr>
        <p:blipFill rotWithShape="1">
          <a:blip r:embed="rId2">
            <a:extLst>
              <a:ext uri="{28A0092B-C50C-407E-A947-70E740481C1C}">
                <a14:useLocalDpi xmlns:a14="http://schemas.microsoft.com/office/drawing/2010/main" val="0"/>
              </a:ext>
            </a:extLst>
          </a:blip>
          <a:srcRect t="5432" b="19582"/>
          <a:stretch/>
        </p:blipFill>
        <p:spPr>
          <a:xfrm>
            <a:off x="1524020" y="1282"/>
            <a:ext cx="9143980" cy="6856718"/>
          </a:xfrm>
          <a:prstGeom prst="rect">
            <a:avLst/>
          </a:prstGeom>
        </p:spPr>
      </p:pic>
      <p:pic>
        <p:nvPicPr>
          <p:cNvPr id="7" name="Picture 6" descr="A picture containing book&#10;&#10;Description automatically generated">
            <a:extLst>
              <a:ext uri="{FF2B5EF4-FFF2-40B4-BE49-F238E27FC236}">
                <a16:creationId xmlns:a16="http://schemas.microsoft.com/office/drawing/2014/main" id="{ECBD7451-F8A4-41B2-B70C-2B4FBB622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1635667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plant&#10;&#10;Description automatically generated with medium confidence">
            <a:extLst>
              <a:ext uri="{FF2B5EF4-FFF2-40B4-BE49-F238E27FC236}">
                <a16:creationId xmlns:a16="http://schemas.microsoft.com/office/drawing/2014/main" id="{EEEBF8AC-F924-4003-B6EF-F55B00527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053" y="3427705"/>
            <a:ext cx="5142528" cy="3428791"/>
          </a:xfrm>
          <a:prstGeom prst="rect">
            <a:avLst/>
          </a:prstGeom>
        </p:spPr>
      </p:pic>
      <p:pic>
        <p:nvPicPr>
          <p:cNvPr id="6" name="Content Placeholder 5" descr="A close up of a piece of broccoli&#10;&#10;Description automatically generated">
            <a:extLst>
              <a:ext uri="{FF2B5EF4-FFF2-40B4-BE49-F238E27FC236}">
                <a16:creationId xmlns:a16="http://schemas.microsoft.com/office/drawing/2014/main" id="{B05AF223-AD9F-4EF9-B00A-1A86D2F329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014"/>
          <a:stretch/>
        </p:blipFill>
        <p:spPr>
          <a:xfrm>
            <a:off x="1524020" y="3429648"/>
            <a:ext cx="4571980" cy="3428352"/>
          </a:xfrm>
          <a:prstGeom prst="rect">
            <a:avLst/>
          </a:prstGeom>
        </p:spPr>
      </p:pic>
      <p:pic>
        <p:nvPicPr>
          <p:cNvPr id="5" name="Picture 4" descr="A picture containing book&#10;&#10;Description automatically generated">
            <a:extLst>
              <a:ext uri="{FF2B5EF4-FFF2-40B4-BE49-F238E27FC236}">
                <a16:creationId xmlns:a16="http://schemas.microsoft.com/office/drawing/2014/main" id="{56C57206-4FCE-4603-9ED4-C15D2BCA7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pic>
        <p:nvPicPr>
          <p:cNvPr id="3" name="Picture 2" descr="A close-up of some green leaves&#10;&#10;Description automatically generated with low confidence">
            <a:extLst>
              <a:ext uri="{FF2B5EF4-FFF2-40B4-BE49-F238E27FC236}">
                <a16:creationId xmlns:a16="http://schemas.microsoft.com/office/drawing/2014/main" id="{EC41E64B-F96D-4304-8394-AC0792A0FE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183" y="-648"/>
            <a:ext cx="5142528" cy="3428352"/>
          </a:xfrm>
          <a:prstGeom prst="rect">
            <a:avLst/>
          </a:prstGeom>
        </p:spPr>
      </p:pic>
      <p:pic>
        <p:nvPicPr>
          <p:cNvPr id="7" name="Content Placeholder 5" descr="A close up of a piece of broccoli&#10;&#10;Description automatically generated">
            <a:extLst>
              <a:ext uri="{FF2B5EF4-FFF2-40B4-BE49-F238E27FC236}">
                <a16:creationId xmlns:a16="http://schemas.microsoft.com/office/drawing/2014/main" id="{F58A9DAA-261A-42DB-A507-E39DFCF422F0}"/>
              </a:ext>
            </a:extLst>
          </p:cNvPr>
          <p:cNvPicPr>
            <a:picLocks noChangeAspect="1"/>
          </p:cNvPicPr>
          <p:nvPr/>
        </p:nvPicPr>
        <p:blipFill rotWithShape="1">
          <a:blip r:embed="rId6">
            <a:extLst>
              <a:ext uri="{28A0092B-C50C-407E-A947-70E740481C1C}">
                <a14:useLocalDpi xmlns:a14="http://schemas.microsoft.com/office/drawing/2010/main" val="0"/>
              </a:ext>
            </a:extLst>
          </a:blip>
          <a:srcRect l="619" r="10366" b="2"/>
          <a:stretch/>
        </p:blipFill>
        <p:spPr>
          <a:xfrm>
            <a:off x="6095156" y="0"/>
            <a:ext cx="4572845" cy="3429000"/>
          </a:xfrm>
          <a:prstGeom prst="rect">
            <a:avLst/>
          </a:prstGeom>
        </p:spPr>
      </p:pic>
    </p:spTree>
    <p:extLst>
      <p:ext uri="{BB962C8B-B14F-4D97-AF65-F5344CB8AC3E}">
        <p14:creationId xmlns:p14="http://schemas.microsoft.com/office/powerpoint/2010/main" val="2057446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3205-C48C-46DC-81C3-58643D09540F}"/>
              </a:ext>
            </a:extLst>
          </p:cNvPr>
          <p:cNvSpPr>
            <a:spLocks noGrp="1"/>
          </p:cNvSpPr>
          <p:nvPr>
            <p:ph type="title"/>
          </p:nvPr>
        </p:nvSpPr>
        <p:spPr/>
        <p:txBody>
          <a:bodyPr/>
          <a:lstStyle/>
          <a:p>
            <a:endParaRPr lang="en-US"/>
          </a:p>
        </p:txBody>
      </p:sp>
      <p:pic>
        <p:nvPicPr>
          <p:cNvPr id="6" name="Content Placeholder 5" descr="A group of people standing in the grass&#10;&#10;Description automatically generated">
            <a:extLst>
              <a:ext uri="{FF2B5EF4-FFF2-40B4-BE49-F238E27FC236}">
                <a16:creationId xmlns:a16="http://schemas.microsoft.com/office/drawing/2014/main" id="{0408AC68-3123-44EE-9BDE-435F28E7C7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0" y="3429000"/>
            <a:ext cx="5143500" cy="3429000"/>
          </a:xfrm>
        </p:spPr>
      </p:pic>
      <p:pic>
        <p:nvPicPr>
          <p:cNvPr id="4" name="Picture 3" descr="A picture containing book&#10;&#10;Description automatically generated">
            <a:extLst>
              <a:ext uri="{FF2B5EF4-FFF2-40B4-BE49-F238E27FC236}">
                <a16:creationId xmlns:a16="http://schemas.microsoft.com/office/drawing/2014/main" id="{3C33E3D1-6BB3-4FC0-8DD2-45B3AE916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pic>
        <p:nvPicPr>
          <p:cNvPr id="5" name="Content Placeholder 7" descr="A group of people standing in the grass&#10;&#10;Description automatically generated">
            <a:extLst>
              <a:ext uri="{FF2B5EF4-FFF2-40B4-BE49-F238E27FC236}">
                <a16:creationId xmlns:a16="http://schemas.microsoft.com/office/drawing/2014/main" id="{D558F1A1-782B-4C94-94BE-FF1D53B29568}"/>
              </a:ext>
            </a:extLst>
          </p:cNvPr>
          <p:cNvPicPr>
            <a:picLocks noChangeAspect="1"/>
          </p:cNvPicPr>
          <p:nvPr/>
        </p:nvPicPr>
        <p:blipFill rotWithShape="1">
          <a:blip r:embed="rId4">
            <a:extLst>
              <a:ext uri="{28A0092B-C50C-407E-A947-70E740481C1C}">
                <a14:useLocalDpi xmlns:a14="http://schemas.microsoft.com/office/drawing/2010/main" val="0"/>
              </a:ext>
            </a:extLst>
          </a:blip>
          <a:srcRect t="18"/>
          <a:stretch/>
        </p:blipFill>
        <p:spPr>
          <a:xfrm>
            <a:off x="6113842" y="-23812"/>
            <a:ext cx="4572846" cy="3429001"/>
          </a:xfrm>
          <a:prstGeom prst="rect">
            <a:avLst/>
          </a:prstGeom>
        </p:spPr>
      </p:pic>
      <p:pic>
        <p:nvPicPr>
          <p:cNvPr id="7" name="Content Placeholder 5" descr="A person standing on top of a grass covered field&#10;&#10;Description automatically generated">
            <a:extLst>
              <a:ext uri="{FF2B5EF4-FFF2-40B4-BE49-F238E27FC236}">
                <a16:creationId xmlns:a16="http://schemas.microsoft.com/office/drawing/2014/main" id="{1F7EFDD1-6407-42FE-9A49-C4CE2D69DD1B}"/>
              </a:ext>
            </a:extLst>
          </p:cNvPr>
          <p:cNvPicPr>
            <a:picLocks noChangeAspect="1"/>
          </p:cNvPicPr>
          <p:nvPr/>
        </p:nvPicPr>
        <p:blipFill rotWithShape="1">
          <a:blip r:embed="rId5">
            <a:extLst>
              <a:ext uri="{28A0092B-C50C-407E-A947-70E740481C1C}">
                <a14:useLocalDpi xmlns:a14="http://schemas.microsoft.com/office/drawing/2010/main" val="0"/>
              </a:ext>
            </a:extLst>
          </a:blip>
          <a:srcRect l="7390" r="3595" b="2"/>
          <a:stretch/>
        </p:blipFill>
        <p:spPr>
          <a:xfrm>
            <a:off x="6095153" y="3428998"/>
            <a:ext cx="4572847" cy="3429002"/>
          </a:xfrm>
          <a:prstGeom prst="rect">
            <a:avLst/>
          </a:prstGeom>
        </p:spPr>
      </p:pic>
      <p:pic>
        <p:nvPicPr>
          <p:cNvPr id="8" name="Picture 7" descr="A picture containing grass, outdoor, field, mammal&#10;&#10;Description automatically generated">
            <a:extLst>
              <a:ext uri="{FF2B5EF4-FFF2-40B4-BE49-F238E27FC236}">
                <a16:creationId xmlns:a16="http://schemas.microsoft.com/office/drawing/2014/main" id="{8EE2E722-9774-489C-86E9-18747DDA6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970" y="-105141"/>
            <a:ext cx="5216561" cy="3591660"/>
          </a:xfrm>
          <a:prstGeom prst="rect">
            <a:avLst/>
          </a:prstGeom>
        </p:spPr>
      </p:pic>
    </p:spTree>
    <p:extLst>
      <p:ext uri="{BB962C8B-B14F-4D97-AF65-F5344CB8AC3E}">
        <p14:creationId xmlns:p14="http://schemas.microsoft.com/office/powerpoint/2010/main" val="3823245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5" descr="A pile of fries&#10;&#10;Description automatically generated">
            <a:extLst>
              <a:ext uri="{FF2B5EF4-FFF2-40B4-BE49-F238E27FC236}">
                <a16:creationId xmlns:a16="http://schemas.microsoft.com/office/drawing/2014/main" id="{64FD4EDB-AF85-4592-990D-A7FD7B920E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88" r="5897" b="2"/>
          <a:stretch/>
        </p:blipFill>
        <p:spPr>
          <a:xfrm>
            <a:off x="1524020" y="1282"/>
            <a:ext cx="9143980" cy="6856718"/>
          </a:xfrm>
          <a:prstGeom prst="rect">
            <a:avLst/>
          </a:prstGeom>
        </p:spPr>
      </p:pic>
      <p:sp>
        <p:nvSpPr>
          <p:cNvPr id="6" name="TextBox 5">
            <a:extLst>
              <a:ext uri="{FF2B5EF4-FFF2-40B4-BE49-F238E27FC236}">
                <a16:creationId xmlns:a16="http://schemas.microsoft.com/office/drawing/2014/main" id="{6CEB400E-0E47-4475-AB5C-721ED137C2A1}"/>
              </a:ext>
            </a:extLst>
          </p:cNvPr>
          <p:cNvSpPr txBox="1"/>
          <p:nvPr/>
        </p:nvSpPr>
        <p:spPr>
          <a:xfrm>
            <a:off x="2282429" y="1096404"/>
            <a:ext cx="7627145" cy="3046988"/>
          </a:xfrm>
          <a:prstGeom prst="rect">
            <a:avLst/>
          </a:prstGeom>
          <a:solidFill>
            <a:srgbClr val="E7E6E6">
              <a:alpha val="69804"/>
            </a:srgbClr>
          </a:solidFill>
        </p:spPr>
        <p:txBody>
          <a:bodyPr wrap="square" rtlCol="0">
            <a:spAutoFit/>
          </a:bodyPr>
          <a:lstStyle/>
          <a:p>
            <a:pPr defTabSz="457200"/>
            <a:r>
              <a:rPr lang="en-US" sz="4000" b="1" i="1" dirty="0">
                <a:solidFill>
                  <a:prstClr val="black"/>
                </a:solidFill>
                <a:latin typeface="Cabin" panose="020B0803050202020004" pitchFamily="34" charset="0"/>
              </a:rPr>
              <a:t>“It is good for people to realize that purchasing is always a moral — and not simply economic — act.</a:t>
            </a:r>
            <a:br>
              <a:rPr lang="en-US" sz="4400" b="1" i="1" dirty="0">
                <a:solidFill>
                  <a:prstClr val="black"/>
                </a:solidFill>
                <a:latin typeface="Cabin" panose="020B0803050202020004" pitchFamily="34" charset="0"/>
              </a:rPr>
            </a:br>
            <a:endParaRPr lang="en-US" sz="4400" b="1" i="1" dirty="0">
              <a:solidFill>
                <a:prstClr val="black"/>
              </a:solidFill>
              <a:latin typeface="Cabin" panose="020B0803050202020004" pitchFamily="34" charset="0"/>
            </a:endParaRPr>
          </a:p>
          <a:p>
            <a:pPr defTabSz="457200"/>
            <a:r>
              <a:rPr lang="en-US" sz="2800" b="1" i="1" dirty="0">
                <a:solidFill>
                  <a:prstClr val="black"/>
                </a:solidFill>
                <a:latin typeface="Cabin" panose="020B0803050202020004" pitchFamily="34" charset="0"/>
              </a:rPr>
              <a:t>– Pope Benedict XVI, Caritas in </a:t>
            </a:r>
            <a:r>
              <a:rPr lang="en-US" sz="2800" b="1" i="1" dirty="0" err="1">
                <a:solidFill>
                  <a:prstClr val="black"/>
                </a:solidFill>
                <a:latin typeface="Cabin" panose="020B0803050202020004" pitchFamily="34" charset="0"/>
              </a:rPr>
              <a:t>Veritate</a:t>
            </a:r>
            <a:r>
              <a:rPr lang="en-US" sz="2800" b="1" i="1" dirty="0">
                <a:solidFill>
                  <a:prstClr val="black"/>
                </a:solidFill>
                <a:latin typeface="Cabin" panose="020B0803050202020004" pitchFamily="34" charset="0"/>
              </a:rPr>
              <a:t>, par. 66</a:t>
            </a:r>
          </a:p>
        </p:txBody>
      </p:sp>
      <p:pic>
        <p:nvPicPr>
          <p:cNvPr id="8" name="Picture 7" descr="A picture containing book&#10;&#10;Description automatically generated">
            <a:extLst>
              <a:ext uri="{FF2B5EF4-FFF2-40B4-BE49-F238E27FC236}">
                <a16:creationId xmlns:a16="http://schemas.microsoft.com/office/drawing/2014/main" id="{06040D0C-6CF1-4FBF-A525-4FECC81C1AAC}"/>
              </a:ext>
            </a:extLst>
          </p:cNvPr>
          <p:cNvPicPr>
            <a:picLocks noChangeAspect="1"/>
          </p:cNvPicPr>
          <p:nvPr/>
        </p:nvPicPr>
        <p:blipFill>
          <a:blip r:embed="rId3">
            <a:duotone>
              <a:prstClr val="black"/>
              <a:schemeClr val="accent6">
                <a:lumMod val="50000"/>
                <a:tint val="45000"/>
                <a:satMod val="400000"/>
              </a:schemeClr>
            </a:duotone>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3093782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228600" y="284473"/>
            <a:ext cx="11760200" cy="63068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1743E8B-8320-D043-B73A-70A89C23D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8917" y="5689862"/>
            <a:ext cx="856916" cy="690889"/>
          </a:xfrm>
          <a:prstGeom prst="rect">
            <a:avLst/>
          </a:prstGeom>
        </p:spPr>
      </p:pic>
      <p:sp>
        <p:nvSpPr>
          <p:cNvPr id="4" name="TextBox 3">
            <a:extLst>
              <a:ext uri="{FF2B5EF4-FFF2-40B4-BE49-F238E27FC236}">
                <a16:creationId xmlns:a16="http://schemas.microsoft.com/office/drawing/2014/main" id="{7982ACDE-9DB0-3C4D-8486-BF31C346E58F}"/>
              </a:ext>
            </a:extLst>
          </p:cNvPr>
          <p:cNvSpPr txBox="1"/>
          <p:nvPr/>
        </p:nvSpPr>
        <p:spPr>
          <a:xfrm>
            <a:off x="3603972" y="540307"/>
            <a:ext cx="5221622" cy="523220"/>
          </a:xfrm>
          <a:prstGeom prst="rect">
            <a:avLst/>
          </a:prstGeom>
          <a:noFill/>
        </p:spPr>
        <p:txBody>
          <a:bodyPr wrap="none" rtlCol="0">
            <a:spAutoFit/>
          </a:bodyPr>
          <a:lstStyle/>
          <a:p>
            <a:r>
              <a:rPr lang="en-US" sz="2800" b="1" dirty="0">
                <a:solidFill>
                  <a:prstClr val="white"/>
                </a:solidFill>
              </a:rPr>
              <a:t>Catholic Sustainability Champions</a:t>
            </a:r>
            <a:endParaRPr lang="en-US" sz="2800" dirty="0"/>
          </a:p>
        </p:txBody>
      </p:sp>
      <p:pic>
        <p:nvPicPr>
          <p:cNvPr id="10" name="Picture 9">
            <a:extLst>
              <a:ext uri="{FF2B5EF4-FFF2-40B4-BE49-F238E27FC236}">
                <a16:creationId xmlns:a16="http://schemas.microsoft.com/office/drawing/2014/main" id="{284EDAFF-D660-7242-AD23-A4B65EB2D973}"/>
              </a:ext>
            </a:extLst>
          </p:cNvPr>
          <p:cNvPicPr>
            <a:picLocks noChangeAspect="1"/>
          </p:cNvPicPr>
          <p:nvPr/>
        </p:nvPicPr>
        <p:blipFill>
          <a:blip r:embed="rId3">
            <a:duotone>
              <a:schemeClr val="accent4">
                <a:shade val="45000"/>
                <a:satMod val="135000"/>
              </a:schemeClr>
              <a:prstClr val="white"/>
            </a:duotone>
          </a:blip>
          <a:stretch>
            <a:fillRect/>
          </a:stretch>
        </p:blipFill>
        <p:spPr>
          <a:xfrm>
            <a:off x="1244600" y="1512669"/>
            <a:ext cx="3386417" cy="2100997"/>
          </a:xfrm>
          <a:prstGeom prst="rect">
            <a:avLst/>
          </a:prstGeom>
        </p:spPr>
      </p:pic>
      <p:pic>
        <p:nvPicPr>
          <p:cNvPr id="13" name="Picture 12">
            <a:extLst>
              <a:ext uri="{FF2B5EF4-FFF2-40B4-BE49-F238E27FC236}">
                <a16:creationId xmlns:a16="http://schemas.microsoft.com/office/drawing/2014/main" id="{DF158DF8-1EFC-EF43-909C-CF00B4E39B16}"/>
              </a:ext>
            </a:extLst>
          </p:cNvPr>
          <p:cNvPicPr>
            <a:picLocks noChangeAspect="1"/>
          </p:cNvPicPr>
          <p:nvPr/>
        </p:nvPicPr>
        <p:blipFill>
          <a:blip r:embed="rId4"/>
          <a:stretch>
            <a:fillRect/>
          </a:stretch>
        </p:blipFill>
        <p:spPr>
          <a:xfrm>
            <a:off x="7040642" y="2320286"/>
            <a:ext cx="3175000" cy="1117600"/>
          </a:xfrm>
          <a:prstGeom prst="rect">
            <a:avLst/>
          </a:prstGeom>
        </p:spPr>
      </p:pic>
      <p:sp>
        <p:nvSpPr>
          <p:cNvPr id="14" name="TextBox 13">
            <a:extLst>
              <a:ext uri="{FF2B5EF4-FFF2-40B4-BE49-F238E27FC236}">
                <a16:creationId xmlns:a16="http://schemas.microsoft.com/office/drawing/2014/main" id="{35542BB3-06AB-EE42-83AB-B2AD3898282C}"/>
              </a:ext>
            </a:extLst>
          </p:cNvPr>
          <p:cNvSpPr txBox="1"/>
          <p:nvPr/>
        </p:nvSpPr>
        <p:spPr>
          <a:xfrm>
            <a:off x="6766415" y="3727252"/>
            <a:ext cx="3723455" cy="369332"/>
          </a:xfrm>
          <a:prstGeom prst="rect">
            <a:avLst/>
          </a:prstGeom>
          <a:noFill/>
        </p:spPr>
        <p:txBody>
          <a:bodyPr wrap="none" rtlCol="0">
            <a:spAutoFit/>
          </a:bodyPr>
          <a:lstStyle/>
          <a:p>
            <a:r>
              <a:rPr lang="en-US" b="1" dirty="0">
                <a:solidFill>
                  <a:schemeClr val="accent4">
                    <a:lumMod val="60000"/>
                    <a:lumOff val="40000"/>
                  </a:schemeClr>
                </a:solidFill>
              </a:rPr>
              <a:t>https://</a:t>
            </a:r>
            <a:r>
              <a:rPr lang="en-US" b="1" dirty="0" err="1">
                <a:solidFill>
                  <a:schemeClr val="accent4">
                    <a:lumMod val="60000"/>
                    <a:lumOff val="40000"/>
                  </a:schemeClr>
                </a:solidFill>
              </a:rPr>
              <a:t>laudatosiactionplatform.org</a:t>
            </a:r>
            <a:r>
              <a:rPr lang="en-US" b="1" dirty="0">
                <a:solidFill>
                  <a:schemeClr val="accent4">
                    <a:lumMod val="60000"/>
                    <a:lumOff val="40000"/>
                  </a:schemeClr>
                </a:solidFill>
              </a:rPr>
              <a:t>/</a:t>
            </a:r>
          </a:p>
        </p:txBody>
      </p:sp>
      <p:sp>
        <p:nvSpPr>
          <p:cNvPr id="15" name="TextBox 14">
            <a:extLst>
              <a:ext uri="{FF2B5EF4-FFF2-40B4-BE49-F238E27FC236}">
                <a16:creationId xmlns:a16="http://schemas.microsoft.com/office/drawing/2014/main" id="{5B11E362-9242-874F-9152-612B9402AD3B}"/>
              </a:ext>
            </a:extLst>
          </p:cNvPr>
          <p:cNvSpPr txBox="1"/>
          <p:nvPr/>
        </p:nvSpPr>
        <p:spPr>
          <a:xfrm>
            <a:off x="749301" y="3743226"/>
            <a:ext cx="4518184" cy="369332"/>
          </a:xfrm>
          <a:prstGeom prst="rect">
            <a:avLst/>
          </a:prstGeom>
          <a:noFill/>
        </p:spPr>
        <p:txBody>
          <a:bodyPr wrap="square" rtlCol="0">
            <a:spAutoFit/>
          </a:bodyPr>
          <a:lstStyle/>
          <a:p>
            <a:r>
              <a:rPr lang="en-US" b="1" dirty="0">
                <a:solidFill>
                  <a:schemeClr val="accent4">
                    <a:lumMod val="60000"/>
                    <a:lumOff val="40000"/>
                  </a:schemeClr>
                </a:solidFill>
              </a:rPr>
              <a:t>https://</a:t>
            </a:r>
            <a:r>
              <a:rPr lang="en-US" b="1" dirty="0" err="1">
                <a:solidFill>
                  <a:schemeClr val="accent4">
                    <a:lumMod val="60000"/>
                    <a:lumOff val="40000"/>
                  </a:schemeClr>
                </a:solidFill>
              </a:rPr>
              <a:t>www.creighton.edu</a:t>
            </a:r>
            <a:r>
              <a:rPr lang="en-US" b="1" dirty="0">
                <a:solidFill>
                  <a:schemeClr val="accent4">
                    <a:lumMod val="60000"/>
                    <a:lumOff val="40000"/>
                  </a:schemeClr>
                </a:solidFill>
              </a:rPr>
              <a:t>/</a:t>
            </a:r>
            <a:r>
              <a:rPr lang="en-US" b="1" dirty="0" err="1">
                <a:solidFill>
                  <a:schemeClr val="accent4">
                    <a:lumMod val="60000"/>
                    <a:lumOff val="40000"/>
                  </a:schemeClr>
                </a:solidFill>
              </a:rPr>
              <a:t>catholicclimate</a:t>
            </a:r>
            <a:r>
              <a:rPr lang="en-US" b="1" dirty="0">
                <a:solidFill>
                  <a:schemeClr val="accent4">
                    <a:lumMod val="60000"/>
                    <a:lumOff val="40000"/>
                  </a:schemeClr>
                </a:solidFill>
              </a:rPr>
              <a:t>/</a:t>
            </a:r>
          </a:p>
        </p:txBody>
      </p:sp>
    </p:spTree>
    <p:extLst>
      <p:ext uri="{BB962C8B-B14F-4D97-AF65-F5344CB8AC3E}">
        <p14:creationId xmlns:p14="http://schemas.microsoft.com/office/powerpoint/2010/main" val="5855417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EB400E-0E47-4475-AB5C-721ED137C2A1}"/>
              </a:ext>
            </a:extLst>
          </p:cNvPr>
          <p:cNvSpPr txBox="1"/>
          <p:nvPr/>
        </p:nvSpPr>
        <p:spPr>
          <a:xfrm>
            <a:off x="2155033" y="717534"/>
            <a:ext cx="7881937" cy="5078313"/>
          </a:xfrm>
          <a:prstGeom prst="rect">
            <a:avLst/>
          </a:prstGeom>
          <a:noFill/>
        </p:spPr>
        <p:txBody>
          <a:bodyPr wrap="square" rtlCol="0">
            <a:spAutoFit/>
          </a:bodyPr>
          <a:lstStyle/>
          <a:p>
            <a:pPr defTabSz="457200"/>
            <a:r>
              <a:rPr lang="en-US" sz="3200" i="1" dirty="0">
                <a:solidFill>
                  <a:prstClr val="black"/>
                </a:solidFill>
                <a:latin typeface="Cabin" panose="020B0803050202020004" pitchFamily="34" charset="0"/>
              </a:rPr>
              <a:t>“I ask all believers to return to this beautiful and meaningful custom. That moment of blessing, however brief, </a:t>
            </a:r>
            <a:r>
              <a:rPr lang="en-US" sz="3200" i="1" dirty="0">
                <a:solidFill>
                  <a:srgbClr val="70AD47">
                    <a:lumMod val="75000"/>
                  </a:srgbClr>
                </a:solidFill>
                <a:latin typeface="Cabin" panose="020B0803050202020004" pitchFamily="34" charset="0"/>
              </a:rPr>
              <a:t>reminds us of our dependence on God for life</a:t>
            </a:r>
            <a:r>
              <a:rPr lang="en-US" sz="3200" i="1" dirty="0">
                <a:solidFill>
                  <a:prstClr val="black"/>
                </a:solidFill>
                <a:latin typeface="Cabin" panose="020B0803050202020004" pitchFamily="34" charset="0"/>
              </a:rPr>
              <a:t>; it strengthens our feeling of gratitude for the gifts of creation; it acknowledges those who by their </a:t>
            </a:r>
            <a:r>
              <a:rPr lang="en-US" sz="3200" i="1" dirty="0" err="1">
                <a:solidFill>
                  <a:prstClr val="black"/>
                </a:solidFill>
                <a:latin typeface="Cabin" panose="020B0803050202020004" pitchFamily="34" charset="0"/>
              </a:rPr>
              <a:t>labours</a:t>
            </a:r>
            <a:r>
              <a:rPr lang="en-US" sz="3200" i="1" dirty="0">
                <a:solidFill>
                  <a:prstClr val="black"/>
                </a:solidFill>
                <a:latin typeface="Cabin" panose="020B0803050202020004" pitchFamily="34" charset="0"/>
              </a:rPr>
              <a:t> provide us with these goods; and it reaffirms our solidarity with those in greatest need.” </a:t>
            </a:r>
            <a:br>
              <a:rPr lang="en-US" sz="3600" i="1" dirty="0">
                <a:solidFill>
                  <a:prstClr val="black"/>
                </a:solidFill>
                <a:latin typeface="Cabin" panose="020B0803050202020004" pitchFamily="34" charset="0"/>
              </a:rPr>
            </a:br>
            <a:endParaRPr lang="en-US" sz="3600" i="1" dirty="0">
              <a:solidFill>
                <a:prstClr val="black"/>
              </a:solidFill>
              <a:latin typeface="Cabin" panose="020B0803050202020004" pitchFamily="34" charset="0"/>
            </a:endParaRPr>
          </a:p>
          <a:p>
            <a:pPr defTabSz="457200"/>
            <a:r>
              <a:rPr lang="en-US" sz="2800" i="1" dirty="0">
                <a:solidFill>
                  <a:prstClr val="black"/>
                </a:solidFill>
                <a:latin typeface="Cabin" panose="020B0803050202020004" pitchFamily="34" charset="0"/>
              </a:rPr>
              <a:t>– </a:t>
            </a:r>
            <a:r>
              <a:rPr lang="en-US" sz="2800" i="1" dirty="0" err="1">
                <a:solidFill>
                  <a:prstClr val="black"/>
                </a:solidFill>
                <a:latin typeface="Cabin" panose="020B0803050202020004" pitchFamily="34" charset="0"/>
              </a:rPr>
              <a:t>Laudato</a:t>
            </a:r>
            <a:r>
              <a:rPr lang="en-US" sz="2800" i="1" dirty="0">
                <a:solidFill>
                  <a:prstClr val="black"/>
                </a:solidFill>
                <a:latin typeface="Cabin" panose="020B0803050202020004" pitchFamily="34" charset="0"/>
              </a:rPr>
              <a:t> Si’, par 227 </a:t>
            </a:r>
          </a:p>
        </p:txBody>
      </p:sp>
      <p:pic>
        <p:nvPicPr>
          <p:cNvPr id="8" name="Picture 7" descr="A picture containing book&#10;&#10;Description automatically generated">
            <a:extLst>
              <a:ext uri="{FF2B5EF4-FFF2-40B4-BE49-F238E27FC236}">
                <a16:creationId xmlns:a16="http://schemas.microsoft.com/office/drawing/2014/main" id="{06040D0C-6CF1-4FBF-A525-4FECC81C1AAC}"/>
              </a:ext>
            </a:extLst>
          </p:cNvPr>
          <p:cNvPicPr>
            <a:picLocks noChangeAspect="1"/>
          </p:cNvPicPr>
          <p:nvPr/>
        </p:nvPicPr>
        <p:blipFill>
          <a:blip r:embed="rId2">
            <a:duotone>
              <a:prstClr val="black"/>
              <a:schemeClr val="accent6">
                <a:lumMod val="50000"/>
                <a:tint val="45000"/>
                <a:satMod val="400000"/>
              </a:schemeClr>
            </a:duotone>
            <a:extLst>
              <a:ext uri="{28A0092B-C50C-407E-A947-70E740481C1C}">
                <a14:useLocalDpi xmlns:a14="http://schemas.microsoft.com/office/drawing/2010/main" val="0"/>
              </a:ext>
            </a:extLst>
          </a:blip>
          <a:stretch>
            <a:fillRect/>
          </a:stretch>
        </p:blipFill>
        <p:spPr>
          <a:xfrm>
            <a:off x="9551337" y="5825066"/>
            <a:ext cx="1007257" cy="857779"/>
          </a:xfrm>
          <a:prstGeom prst="rect">
            <a:avLst/>
          </a:prstGeom>
        </p:spPr>
      </p:pic>
    </p:spTree>
    <p:extLst>
      <p:ext uri="{BB962C8B-B14F-4D97-AF65-F5344CB8AC3E}">
        <p14:creationId xmlns:p14="http://schemas.microsoft.com/office/powerpoint/2010/main" val="3325139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3"/>
          <p:cNvPicPr preferRelativeResize="0"/>
          <p:nvPr/>
        </p:nvPicPr>
        <p:blipFill>
          <a:blip r:embed="rId3">
            <a:alphaModFix/>
          </a:blip>
          <a:stretch>
            <a:fillRect/>
          </a:stretch>
        </p:blipFill>
        <p:spPr>
          <a:xfrm>
            <a:off x="-1281500" y="0"/>
            <a:ext cx="18260432" cy="6947867"/>
          </a:xfrm>
          <a:prstGeom prst="rect">
            <a:avLst/>
          </a:prstGeom>
          <a:noFill/>
          <a:ln>
            <a:noFill/>
          </a:ln>
        </p:spPr>
      </p:pic>
      <p:sp>
        <p:nvSpPr>
          <p:cNvPr id="63" name="Google Shape;63;p13"/>
          <p:cNvSpPr/>
          <p:nvPr/>
        </p:nvSpPr>
        <p:spPr>
          <a:xfrm>
            <a:off x="4552467" y="2012467"/>
            <a:ext cx="3126000" cy="273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64;p13"/>
          <p:cNvSpPr txBox="1">
            <a:spLocks noGrp="1"/>
          </p:cNvSpPr>
          <p:nvPr>
            <p:ph type="ctrTitle"/>
          </p:nvPr>
        </p:nvSpPr>
        <p:spPr>
          <a:xfrm>
            <a:off x="4059600" y="1925673"/>
            <a:ext cx="4072800" cy="2049600"/>
          </a:xfrm>
          <a:prstGeom prst="rect">
            <a:avLst/>
          </a:prstGeom>
        </p:spPr>
        <p:txBody>
          <a:bodyPr spcFirstLastPara="1" wrap="square" lIns="121900" tIns="121900" rIns="121900" bIns="121900" anchor="b" anchorCtr="0">
            <a:normAutofit/>
          </a:bodyPr>
          <a:lstStyle/>
          <a:p>
            <a:r>
              <a:rPr lang="en"/>
              <a:t>BETHLEHEM FARM</a:t>
            </a:r>
            <a:endParaRPr/>
          </a:p>
        </p:txBody>
      </p:sp>
      <p:sp>
        <p:nvSpPr>
          <p:cNvPr id="65" name="Google Shape;65;p13"/>
          <p:cNvSpPr txBox="1">
            <a:spLocks noGrp="1"/>
          </p:cNvSpPr>
          <p:nvPr>
            <p:ph type="subTitle" idx="1"/>
          </p:nvPr>
        </p:nvSpPr>
        <p:spPr>
          <a:xfrm>
            <a:off x="4059600" y="4155440"/>
            <a:ext cx="4072800" cy="935200"/>
          </a:xfrm>
          <a:prstGeom prst="rect">
            <a:avLst/>
          </a:prstGeom>
        </p:spPr>
        <p:txBody>
          <a:bodyPr spcFirstLastPara="1" wrap="square" lIns="121900" tIns="121900" rIns="121900" bIns="121900" anchor="t" anchorCtr="0">
            <a:normAutofit/>
          </a:bodyPr>
          <a:lstStyle/>
          <a:p>
            <a:pPr marL="0" indent="0"/>
            <a:r>
              <a:rPr lang="en" sz="2400" dirty="0"/>
              <a:t>Molly Sutter, Caretaker</a:t>
            </a:r>
            <a:endParaRPr sz="2400" dirty="0"/>
          </a:p>
        </p:txBody>
      </p:sp>
    </p:spTree>
    <p:extLst>
      <p:ext uri="{BB962C8B-B14F-4D97-AF65-F5344CB8AC3E}">
        <p14:creationId xmlns:p14="http://schemas.microsoft.com/office/powerpoint/2010/main" val="649155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54000" y="1239033"/>
            <a:ext cx="5393600" cy="1125200"/>
          </a:xfrm>
          <a:prstGeom prst="rect">
            <a:avLst/>
          </a:prstGeom>
        </p:spPr>
        <p:txBody>
          <a:bodyPr spcFirstLastPara="1" wrap="square" lIns="121900" tIns="121900" rIns="121900" bIns="121900" anchor="b" anchorCtr="0">
            <a:normAutofit/>
          </a:bodyPr>
          <a:lstStyle/>
          <a:p>
            <a:r>
              <a:rPr lang="en"/>
              <a:t>Care for Creation</a:t>
            </a:r>
            <a:endParaRPr/>
          </a:p>
        </p:txBody>
      </p:sp>
      <p:sp>
        <p:nvSpPr>
          <p:cNvPr id="71" name="Google Shape;71;p14"/>
          <p:cNvSpPr txBox="1">
            <a:spLocks noGrp="1"/>
          </p:cNvSpPr>
          <p:nvPr>
            <p:ph type="subTitle" idx="1"/>
          </p:nvPr>
        </p:nvSpPr>
        <p:spPr>
          <a:xfrm>
            <a:off x="354000" y="2520533"/>
            <a:ext cx="5393600" cy="3680800"/>
          </a:xfrm>
          <a:prstGeom prst="rect">
            <a:avLst/>
          </a:prstGeom>
        </p:spPr>
        <p:txBody>
          <a:bodyPr spcFirstLastPara="1" wrap="square" lIns="121900" tIns="121900" rIns="121900" bIns="121900" anchor="t" anchorCtr="0">
            <a:normAutofit fontScale="85000" lnSpcReduction="10000"/>
          </a:bodyPr>
          <a:lstStyle/>
          <a:p>
            <a:pPr marL="0" indent="0"/>
            <a:r>
              <a:rPr lang="en"/>
              <a:t>The goods of Earth are gifts from God and are intended for the benefit of all. We have a responsibility to care for resources as stewards and trustees, not as mere consumers and users. To that end, we are called to be co-creative with God in returning and restoring to Earth that which we take from her.</a:t>
            </a:r>
            <a:endParaRPr/>
          </a:p>
          <a:p>
            <a:pPr marL="0" indent="0"/>
            <a:endParaRPr/>
          </a:p>
        </p:txBody>
      </p:sp>
      <p:sp>
        <p:nvSpPr>
          <p:cNvPr id="72" name="Google Shape;72;p14"/>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rmAutofit/>
          </a:bodyPr>
          <a:lstStyle/>
          <a:p>
            <a:pPr marL="0" indent="0">
              <a:spcAft>
                <a:spcPts val="1600"/>
              </a:spcAft>
              <a:buNone/>
            </a:pPr>
            <a:endParaRPr/>
          </a:p>
        </p:txBody>
      </p:sp>
      <p:pic>
        <p:nvPicPr>
          <p:cNvPr id="73" name="Google Shape;73;p14"/>
          <p:cNvPicPr preferRelativeResize="0"/>
          <p:nvPr/>
        </p:nvPicPr>
        <p:blipFill>
          <a:blip r:embed="rId3">
            <a:alphaModFix/>
          </a:blip>
          <a:stretch>
            <a:fillRect/>
          </a:stretch>
        </p:blipFill>
        <p:spPr>
          <a:xfrm>
            <a:off x="6096003" y="-427100"/>
            <a:ext cx="6096000" cy="8128000"/>
          </a:xfrm>
          <a:prstGeom prst="rect">
            <a:avLst/>
          </a:prstGeom>
          <a:noFill/>
          <a:ln>
            <a:noFill/>
          </a:ln>
        </p:spPr>
      </p:pic>
    </p:spTree>
    <p:extLst>
      <p:ext uri="{BB962C8B-B14F-4D97-AF65-F5344CB8AC3E}">
        <p14:creationId xmlns:p14="http://schemas.microsoft.com/office/powerpoint/2010/main" val="635541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body" idx="1"/>
          </p:nvPr>
        </p:nvSpPr>
        <p:spPr>
          <a:xfrm>
            <a:off x="4837170" y="3529600"/>
            <a:ext cx="7061697" cy="2956667"/>
          </a:xfrm>
          <a:prstGeom prst="rect">
            <a:avLst/>
          </a:prstGeom>
        </p:spPr>
        <p:txBody>
          <a:bodyPr spcFirstLastPara="1" wrap="square" lIns="121900" tIns="121900" rIns="121900" bIns="121900" anchor="t" anchorCtr="0">
            <a:noAutofit/>
          </a:bodyPr>
          <a:lstStyle/>
          <a:p>
            <a:pPr marL="0" indent="0" algn="ctr">
              <a:lnSpc>
                <a:spcPct val="88636"/>
              </a:lnSpc>
              <a:spcBef>
                <a:spcPts val="1333"/>
              </a:spcBef>
              <a:buSzPts val="1100"/>
              <a:buNone/>
            </a:pPr>
            <a:r>
              <a:rPr lang="en" sz="2800" dirty="0">
                <a:solidFill>
                  <a:srgbClr val="222222"/>
                </a:solidFill>
                <a:latin typeface="Economica"/>
                <a:ea typeface="Economica"/>
                <a:cs typeface="Economica"/>
                <a:sym typeface="Economica"/>
              </a:rPr>
              <a:t>The moral test of a society is how it treats its most vulnerable members.  The poor have the most urgent moral claim on our collective conscience. A community can be healthy only if its members give special attention to those with special needs, to those who are on the margins of society</a:t>
            </a:r>
            <a:r>
              <a:rPr lang="en" sz="2933" dirty="0">
                <a:solidFill>
                  <a:srgbClr val="222222"/>
                </a:solidFill>
                <a:latin typeface="Economica"/>
                <a:ea typeface="Economica"/>
                <a:cs typeface="Economica"/>
                <a:sym typeface="Economica"/>
              </a:rPr>
              <a:t>.</a:t>
            </a:r>
            <a:endParaRPr sz="2933" dirty="0">
              <a:latin typeface="Economica"/>
              <a:ea typeface="Economica"/>
              <a:cs typeface="Economica"/>
              <a:sym typeface="Economica"/>
            </a:endParaRPr>
          </a:p>
        </p:txBody>
      </p:sp>
      <p:sp>
        <p:nvSpPr>
          <p:cNvPr id="79" name="Google Shape;79;p15"/>
          <p:cNvSpPr txBox="1"/>
          <p:nvPr/>
        </p:nvSpPr>
        <p:spPr>
          <a:xfrm>
            <a:off x="9533965" y="0"/>
            <a:ext cx="2594635" cy="3529600"/>
          </a:xfrm>
          <a:prstGeom prst="rect">
            <a:avLst/>
          </a:prstGeom>
          <a:noFill/>
          <a:ln>
            <a:noFill/>
          </a:ln>
        </p:spPr>
        <p:txBody>
          <a:bodyPr spcFirstLastPara="1" wrap="square" lIns="121900" tIns="121900" rIns="121900" bIns="121900" anchor="b" anchorCtr="0">
            <a:normAutofit/>
          </a:bodyPr>
          <a:lstStyle/>
          <a:p>
            <a:pPr algn="ctr" defTabSz="1219170">
              <a:lnSpc>
                <a:spcPct val="90000"/>
              </a:lnSpc>
              <a:buClr>
                <a:srgbClr val="000000"/>
              </a:buClr>
              <a:buSzPts val="1018"/>
            </a:pPr>
            <a:r>
              <a:rPr lang="en" sz="3600" kern="0" dirty="0">
                <a:solidFill>
                  <a:srgbClr val="CCA677"/>
                </a:solidFill>
                <a:latin typeface="Economica"/>
                <a:ea typeface="Economica"/>
                <a:cs typeface="Economica"/>
                <a:sym typeface="Economica"/>
              </a:rPr>
              <a:t>Preferential Option for the Poor and Vulnerable</a:t>
            </a:r>
            <a:endParaRPr sz="3600" kern="0" dirty="0">
              <a:solidFill>
                <a:srgbClr val="CCA677"/>
              </a:solidFill>
              <a:latin typeface="Economica"/>
              <a:ea typeface="Economica"/>
              <a:cs typeface="Economica"/>
              <a:sym typeface="Economica"/>
            </a:endParaRPr>
          </a:p>
        </p:txBody>
      </p:sp>
      <p:pic>
        <p:nvPicPr>
          <p:cNvPr id="80" name="Google Shape;80;p15"/>
          <p:cNvPicPr preferRelativeResize="0"/>
          <p:nvPr/>
        </p:nvPicPr>
        <p:blipFill>
          <a:blip r:embed="rId3">
            <a:alphaModFix/>
          </a:blip>
          <a:stretch>
            <a:fillRect/>
          </a:stretch>
        </p:blipFill>
        <p:spPr>
          <a:xfrm>
            <a:off x="-578213" y="0"/>
            <a:ext cx="5134647" cy="6858000"/>
          </a:xfrm>
          <a:prstGeom prst="rect">
            <a:avLst/>
          </a:prstGeom>
          <a:noFill/>
          <a:ln>
            <a:noFill/>
          </a:ln>
        </p:spPr>
      </p:pic>
      <p:pic>
        <p:nvPicPr>
          <p:cNvPr id="81" name="Google Shape;81;p15"/>
          <p:cNvPicPr preferRelativeResize="0"/>
          <p:nvPr/>
        </p:nvPicPr>
        <p:blipFill>
          <a:blip r:embed="rId4">
            <a:alphaModFix/>
          </a:blip>
          <a:stretch>
            <a:fillRect/>
          </a:stretch>
        </p:blipFill>
        <p:spPr>
          <a:xfrm>
            <a:off x="4954902" y="203200"/>
            <a:ext cx="4298327" cy="3225800"/>
          </a:xfrm>
          <a:prstGeom prst="rect">
            <a:avLst/>
          </a:prstGeom>
          <a:noFill/>
          <a:ln>
            <a:noFill/>
          </a:ln>
        </p:spPr>
      </p:pic>
    </p:spTree>
    <p:extLst>
      <p:ext uri="{BB962C8B-B14F-4D97-AF65-F5344CB8AC3E}">
        <p14:creationId xmlns:p14="http://schemas.microsoft.com/office/powerpoint/2010/main" val="4226635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54000" y="439867"/>
            <a:ext cx="5393600" cy="2381600"/>
          </a:xfrm>
          <a:prstGeom prst="rect">
            <a:avLst/>
          </a:prstGeom>
        </p:spPr>
        <p:txBody>
          <a:bodyPr spcFirstLastPara="1" wrap="square" lIns="121900" tIns="121900" rIns="121900" bIns="121900" anchor="b" anchorCtr="0">
            <a:normAutofit/>
          </a:bodyPr>
          <a:lstStyle/>
          <a:p>
            <a:r>
              <a:rPr lang="en"/>
              <a:t>Peace and Disarmament</a:t>
            </a:r>
            <a:endParaRPr/>
          </a:p>
        </p:txBody>
      </p:sp>
      <p:sp>
        <p:nvSpPr>
          <p:cNvPr id="87" name="Google Shape;87;p16"/>
          <p:cNvSpPr txBox="1">
            <a:spLocks noGrp="1"/>
          </p:cNvSpPr>
          <p:nvPr>
            <p:ph type="subTitle" idx="1"/>
          </p:nvPr>
        </p:nvSpPr>
        <p:spPr>
          <a:xfrm>
            <a:off x="354000" y="2967200"/>
            <a:ext cx="5393600" cy="3221600"/>
          </a:xfrm>
          <a:prstGeom prst="rect">
            <a:avLst/>
          </a:prstGeom>
        </p:spPr>
        <p:txBody>
          <a:bodyPr spcFirstLastPara="1" wrap="square" lIns="121900" tIns="121900" rIns="121900" bIns="121900" anchor="t" anchorCtr="0">
            <a:noAutofit/>
          </a:bodyPr>
          <a:lstStyle/>
          <a:p>
            <a:pPr marL="0" indent="0">
              <a:lnSpc>
                <a:spcPct val="88636"/>
              </a:lnSpc>
              <a:spcBef>
                <a:spcPts val="1333"/>
              </a:spcBef>
              <a:buSzPts val="1100"/>
            </a:pPr>
            <a:r>
              <a:rPr lang="en" sz="3067">
                <a:solidFill>
                  <a:srgbClr val="222222"/>
                </a:solidFill>
              </a:rPr>
              <a:t>Catholic teaching promotes peace as an uncompromising, action-oriented concept.  In the words of Pope John Paul II, “Peace is not just the absence of war.”  Peace, however, cannot be achieved absent of justice.  Peace is the fruit of justice.</a:t>
            </a:r>
            <a:endParaRPr sz="4800"/>
          </a:p>
        </p:txBody>
      </p:sp>
      <p:sp>
        <p:nvSpPr>
          <p:cNvPr id="88" name="Google Shape;88;p16"/>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rmAutofit/>
          </a:bodyPr>
          <a:lstStyle/>
          <a:p>
            <a:pPr marL="0" indent="0">
              <a:spcAft>
                <a:spcPts val="1600"/>
              </a:spcAft>
              <a:buNone/>
            </a:pPr>
            <a:endParaRPr/>
          </a:p>
        </p:txBody>
      </p:sp>
      <p:pic>
        <p:nvPicPr>
          <p:cNvPr id="89" name="Google Shape;89;p16"/>
          <p:cNvPicPr preferRelativeResize="0"/>
          <p:nvPr/>
        </p:nvPicPr>
        <p:blipFill>
          <a:blip r:embed="rId3">
            <a:alphaModFix/>
          </a:blip>
          <a:stretch>
            <a:fillRect/>
          </a:stretch>
        </p:blipFill>
        <p:spPr>
          <a:xfrm>
            <a:off x="6096000" y="0"/>
            <a:ext cx="6858000" cy="6858000"/>
          </a:xfrm>
          <a:prstGeom prst="rect">
            <a:avLst/>
          </a:prstGeom>
          <a:noFill/>
          <a:ln>
            <a:noFill/>
          </a:ln>
        </p:spPr>
      </p:pic>
    </p:spTree>
    <p:extLst>
      <p:ext uri="{BB962C8B-B14F-4D97-AF65-F5344CB8AC3E}">
        <p14:creationId xmlns:p14="http://schemas.microsoft.com/office/powerpoint/2010/main" val="809060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7"/>
          <p:cNvPicPr preferRelativeResize="0"/>
          <p:nvPr/>
        </p:nvPicPr>
        <p:blipFill>
          <a:blip r:embed="rId3">
            <a:alphaModFix/>
          </a:blip>
          <a:stretch>
            <a:fillRect/>
          </a:stretch>
        </p:blipFill>
        <p:spPr>
          <a:xfrm>
            <a:off x="240368" y="389149"/>
            <a:ext cx="8986665" cy="5054988"/>
          </a:xfrm>
          <a:prstGeom prst="rect">
            <a:avLst/>
          </a:prstGeom>
          <a:noFill/>
          <a:ln>
            <a:noFill/>
          </a:ln>
        </p:spPr>
      </p:pic>
      <p:sp>
        <p:nvSpPr>
          <p:cNvPr id="95" name="Google Shape;95;p17"/>
          <p:cNvSpPr txBox="1">
            <a:spLocks noGrp="1"/>
          </p:cNvSpPr>
          <p:nvPr>
            <p:ph type="subTitle" idx="4294967295"/>
          </p:nvPr>
        </p:nvSpPr>
        <p:spPr>
          <a:xfrm>
            <a:off x="9227033" y="315967"/>
            <a:ext cx="2964400" cy="6542000"/>
          </a:xfrm>
          <a:prstGeom prst="rect">
            <a:avLst/>
          </a:prstGeom>
        </p:spPr>
        <p:txBody>
          <a:bodyPr spcFirstLastPara="1" wrap="square" lIns="121900" tIns="121900" rIns="121900" bIns="121900" anchor="t" anchorCtr="0">
            <a:noAutofit/>
          </a:bodyPr>
          <a:lstStyle/>
          <a:p>
            <a:pPr marL="0" indent="0" algn="ctr">
              <a:lnSpc>
                <a:spcPct val="100000"/>
              </a:lnSpc>
              <a:spcBef>
                <a:spcPts val="1333"/>
              </a:spcBef>
              <a:buNone/>
            </a:pPr>
            <a:r>
              <a:rPr lang="en" sz="2400" dirty="0">
                <a:solidFill>
                  <a:srgbClr val="222222"/>
                </a:solidFill>
                <a:latin typeface="Economica"/>
                <a:ea typeface="Economica"/>
                <a:cs typeface="Economica"/>
                <a:sym typeface="Economica"/>
              </a:rPr>
              <a:t>The economy must serve people, not the other way around. All workers have a right to productive work, to decent and fair wages, to safe working conditions, and to join unions. No one should be allowed to amass excessive wealth when others lack the basic necessities of life.</a:t>
            </a:r>
            <a:endParaRPr sz="2400" dirty="0">
              <a:latin typeface="Economica"/>
              <a:ea typeface="Economica"/>
              <a:cs typeface="Economica"/>
              <a:sym typeface="Economica"/>
            </a:endParaRPr>
          </a:p>
        </p:txBody>
      </p:sp>
      <p:sp>
        <p:nvSpPr>
          <p:cNvPr id="96" name="Google Shape;96;p17"/>
          <p:cNvSpPr txBox="1">
            <a:spLocks noGrp="1"/>
          </p:cNvSpPr>
          <p:nvPr>
            <p:ph type="title" idx="4294967295"/>
          </p:nvPr>
        </p:nvSpPr>
        <p:spPr>
          <a:xfrm>
            <a:off x="240367" y="4346300"/>
            <a:ext cx="8643600" cy="2381600"/>
          </a:xfrm>
          <a:prstGeom prst="rect">
            <a:avLst/>
          </a:prstGeom>
        </p:spPr>
        <p:txBody>
          <a:bodyPr spcFirstLastPara="1" wrap="square" lIns="121900" tIns="121900" rIns="121900" bIns="121900" anchor="b" anchorCtr="0">
            <a:normAutofit/>
          </a:bodyPr>
          <a:lstStyle/>
          <a:p>
            <a:r>
              <a:rPr lang="en">
                <a:solidFill>
                  <a:schemeClr val="lt2"/>
                </a:solidFill>
              </a:rPr>
              <a:t>Economic Justice</a:t>
            </a:r>
            <a:endParaRPr>
              <a:solidFill>
                <a:schemeClr val="lt2"/>
              </a:solidFill>
            </a:endParaRPr>
          </a:p>
        </p:txBody>
      </p:sp>
    </p:spTree>
    <p:extLst>
      <p:ext uri="{BB962C8B-B14F-4D97-AF65-F5344CB8AC3E}">
        <p14:creationId xmlns:p14="http://schemas.microsoft.com/office/powerpoint/2010/main" val="1114650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7199333" y="-362267"/>
            <a:ext cx="5393600" cy="2381600"/>
          </a:xfrm>
          <a:prstGeom prst="rect">
            <a:avLst/>
          </a:prstGeom>
        </p:spPr>
        <p:txBody>
          <a:bodyPr spcFirstLastPara="1" wrap="square" lIns="121900" tIns="121900" rIns="121900" bIns="121900" anchor="b" anchorCtr="0">
            <a:normAutofit/>
          </a:bodyPr>
          <a:lstStyle/>
          <a:p>
            <a:r>
              <a:rPr lang="en">
                <a:solidFill>
                  <a:schemeClr val="accent1"/>
                </a:solidFill>
              </a:rPr>
              <a:t>Common Good</a:t>
            </a:r>
            <a:endParaRPr>
              <a:solidFill>
                <a:schemeClr val="accent1"/>
              </a:solidFill>
            </a:endParaRPr>
          </a:p>
        </p:txBody>
      </p:sp>
      <p:sp>
        <p:nvSpPr>
          <p:cNvPr id="102" name="Google Shape;102;p18"/>
          <p:cNvSpPr txBox="1">
            <a:spLocks noGrp="1"/>
          </p:cNvSpPr>
          <p:nvPr>
            <p:ph type="subTitle" idx="1"/>
          </p:nvPr>
        </p:nvSpPr>
        <p:spPr>
          <a:xfrm>
            <a:off x="8103233" y="2019333"/>
            <a:ext cx="3876400" cy="4838800"/>
          </a:xfrm>
          <a:prstGeom prst="rect">
            <a:avLst/>
          </a:prstGeom>
        </p:spPr>
        <p:txBody>
          <a:bodyPr spcFirstLastPara="1" wrap="square" lIns="121900" tIns="121900" rIns="121900" bIns="121900" anchor="t" anchorCtr="0">
            <a:normAutofit fontScale="77500" lnSpcReduction="20000"/>
          </a:bodyPr>
          <a:lstStyle/>
          <a:p>
            <a:pPr marL="0" indent="0"/>
            <a:r>
              <a:rPr lang="en" sz="3440">
                <a:solidFill>
                  <a:schemeClr val="lt1"/>
                </a:solidFill>
              </a:rPr>
              <a:t>The human person is both sacred and social.  We realize our dignity and rights in relationship with others, in community.  Human beings grow and achieve fulfillment in community.  Human dignity can only be realized and protected in the context of relationship with the wider society.</a:t>
            </a:r>
            <a:endParaRPr sz="5173">
              <a:solidFill>
                <a:schemeClr val="lt1"/>
              </a:solidFill>
            </a:endParaRPr>
          </a:p>
        </p:txBody>
      </p:sp>
      <p:pic>
        <p:nvPicPr>
          <p:cNvPr id="103" name="Google Shape;103;p18"/>
          <p:cNvPicPr preferRelativeResize="0"/>
          <p:nvPr/>
        </p:nvPicPr>
        <p:blipFill>
          <a:blip r:embed="rId3">
            <a:alphaModFix/>
          </a:blip>
          <a:stretch>
            <a:fillRect/>
          </a:stretch>
        </p:blipFill>
        <p:spPr>
          <a:xfrm>
            <a:off x="-1393937" y="0"/>
            <a:ext cx="9144025" cy="6858000"/>
          </a:xfrm>
          <a:prstGeom prst="rect">
            <a:avLst/>
          </a:prstGeom>
          <a:noFill/>
          <a:ln>
            <a:noFill/>
          </a:ln>
        </p:spPr>
      </p:pic>
    </p:spTree>
    <p:extLst>
      <p:ext uri="{BB962C8B-B14F-4D97-AF65-F5344CB8AC3E}">
        <p14:creationId xmlns:p14="http://schemas.microsoft.com/office/powerpoint/2010/main" val="4104837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151867" y="228467"/>
            <a:ext cx="9718274" cy="1444000"/>
          </a:xfrm>
          <a:prstGeom prst="rect">
            <a:avLst/>
          </a:prstGeom>
        </p:spPr>
        <p:txBody>
          <a:bodyPr spcFirstLastPara="1" wrap="square" lIns="121900" tIns="121900" rIns="121900" bIns="121900" anchor="ctr" anchorCtr="0">
            <a:noAutofit/>
          </a:bodyPr>
          <a:lstStyle/>
          <a:p>
            <a:r>
              <a:rPr lang="en" sz="4800" dirty="0">
                <a:solidFill>
                  <a:schemeClr val="lt2"/>
                </a:solidFill>
              </a:rPr>
              <a:t>Life and Dignity of the Human Person</a:t>
            </a:r>
            <a:endParaRPr sz="4800" dirty="0">
              <a:solidFill>
                <a:schemeClr val="lt2"/>
              </a:solidFill>
            </a:endParaRPr>
          </a:p>
        </p:txBody>
      </p:sp>
      <p:sp>
        <p:nvSpPr>
          <p:cNvPr id="109" name="Google Shape;109;p19"/>
          <p:cNvSpPr txBox="1"/>
          <p:nvPr/>
        </p:nvSpPr>
        <p:spPr>
          <a:xfrm>
            <a:off x="151867" y="1412468"/>
            <a:ext cx="5260000" cy="4685730"/>
          </a:xfrm>
          <a:prstGeom prst="rect">
            <a:avLst/>
          </a:prstGeom>
          <a:noFill/>
          <a:ln>
            <a:noFill/>
          </a:ln>
        </p:spPr>
        <p:txBody>
          <a:bodyPr spcFirstLastPara="1" wrap="square" lIns="121900" tIns="121900" rIns="121900" bIns="121900" anchor="t" anchorCtr="0">
            <a:spAutoFit/>
          </a:bodyPr>
          <a:lstStyle/>
          <a:p>
            <a:pPr defTabSz="1219170">
              <a:lnSpc>
                <a:spcPct val="88636"/>
              </a:lnSpc>
              <a:spcBef>
                <a:spcPts val="1333"/>
              </a:spcBef>
              <a:buClr>
                <a:srgbClr val="000000"/>
              </a:buClr>
              <a:buSzPts val="1100"/>
            </a:pPr>
            <a:r>
              <a:rPr lang="en" sz="2400" kern="0" dirty="0">
                <a:solidFill>
                  <a:srgbClr val="222222"/>
                </a:solidFill>
                <a:latin typeface="Economica"/>
                <a:ea typeface="Economica"/>
                <a:cs typeface="Economica"/>
                <a:sym typeface="Economica"/>
              </a:rPr>
              <a:t>The inherent dignity of the human person is the foundation of all Catholic social teaching. Human life is sacred, and the dignity of the human person is the starting point for a moral vision for society. This principle is grounded in the idea that each person is made in the image of God. Our dignity does not come from what we have or what we do; it comes from God. We don’t need excess material goods to achieve self-worth; similarly, people’s actions or situations do not change their worth.  </a:t>
            </a:r>
            <a:endParaRPr sz="2400" kern="0" dirty="0">
              <a:solidFill>
                <a:srgbClr val="000000"/>
              </a:solidFill>
              <a:latin typeface="Economica"/>
              <a:ea typeface="Economica"/>
              <a:cs typeface="Economica"/>
              <a:sym typeface="Economica"/>
            </a:endParaRPr>
          </a:p>
        </p:txBody>
      </p:sp>
      <p:pic>
        <p:nvPicPr>
          <p:cNvPr id="110" name="Google Shape;110;p19"/>
          <p:cNvPicPr preferRelativeResize="0"/>
          <p:nvPr/>
        </p:nvPicPr>
        <p:blipFill>
          <a:blip r:embed="rId3">
            <a:alphaModFix/>
          </a:blip>
          <a:stretch>
            <a:fillRect/>
          </a:stretch>
        </p:blipFill>
        <p:spPr>
          <a:xfrm>
            <a:off x="5411867" y="1547918"/>
            <a:ext cx="6370536" cy="4777903"/>
          </a:xfrm>
          <a:prstGeom prst="rect">
            <a:avLst/>
          </a:prstGeom>
          <a:noFill/>
          <a:ln>
            <a:noFill/>
          </a:ln>
        </p:spPr>
      </p:pic>
    </p:spTree>
    <p:extLst>
      <p:ext uri="{BB962C8B-B14F-4D97-AF65-F5344CB8AC3E}">
        <p14:creationId xmlns:p14="http://schemas.microsoft.com/office/powerpoint/2010/main" val="889490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alphaModFix amt="76000"/>
          </a:blip>
          <a:stretch>
            <a:fillRect/>
          </a:stretch>
        </p:blipFill>
        <p:spPr>
          <a:xfrm>
            <a:off x="-249533" y="-508100"/>
            <a:ext cx="12441533" cy="9331149"/>
          </a:xfrm>
          <a:prstGeom prst="rect">
            <a:avLst/>
          </a:prstGeom>
          <a:noFill/>
          <a:ln>
            <a:noFill/>
          </a:ln>
        </p:spPr>
      </p:pic>
      <p:sp>
        <p:nvSpPr>
          <p:cNvPr id="116" name="Google Shape;116;p20"/>
          <p:cNvSpPr/>
          <p:nvPr/>
        </p:nvSpPr>
        <p:spPr>
          <a:xfrm>
            <a:off x="8326233" y="873567"/>
            <a:ext cx="1431200" cy="79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17;p20"/>
          <p:cNvSpPr/>
          <p:nvPr/>
        </p:nvSpPr>
        <p:spPr>
          <a:xfrm>
            <a:off x="4348967" y="873567"/>
            <a:ext cx="1208000" cy="79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18;p20"/>
          <p:cNvSpPr/>
          <p:nvPr/>
        </p:nvSpPr>
        <p:spPr>
          <a:xfrm>
            <a:off x="483233" y="873500"/>
            <a:ext cx="892000" cy="79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19;p20"/>
          <p:cNvSpPr txBox="1">
            <a:spLocks noGrp="1"/>
          </p:cNvSpPr>
          <p:nvPr>
            <p:ph type="title"/>
          </p:nvPr>
        </p:nvSpPr>
        <p:spPr>
          <a:xfrm>
            <a:off x="415600" y="740800"/>
            <a:ext cx="3744000" cy="1007600"/>
          </a:xfrm>
          <a:prstGeom prst="rect">
            <a:avLst/>
          </a:prstGeom>
        </p:spPr>
        <p:txBody>
          <a:bodyPr spcFirstLastPara="1" wrap="square" lIns="121900" tIns="121900" rIns="121900" bIns="121900" anchor="b" anchorCtr="0">
            <a:normAutofit/>
          </a:bodyPr>
          <a:lstStyle/>
          <a:p>
            <a:r>
              <a:rPr lang="en" sz="2800" dirty="0"/>
              <a:t>Time</a:t>
            </a:r>
            <a:endParaRPr sz="2800" dirty="0"/>
          </a:p>
        </p:txBody>
      </p:sp>
      <p:sp>
        <p:nvSpPr>
          <p:cNvPr id="120" name="Google Shape;120;p20"/>
          <p:cNvSpPr txBox="1">
            <a:spLocks noGrp="1"/>
          </p:cNvSpPr>
          <p:nvPr>
            <p:ph type="body" idx="1"/>
          </p:nvPr>
        </p:nvSpPr>
        <p:spPr>
          <a:xfrm>
            <a:off x="415600" y="1865867"/>
            <a:ext cx="3744000" cy="4583200"/>
          </a:xfrm>
          <a:prstGeom prst="rect">
            <a:avLst/>
          </a:prstGeom>
        </p:spPr>
        <p:txBody>
          <a:bodyPr spcFirstLastPara="1" wrap="square" lIns="121900" tIns="121900" rIns="121900" bIns="121900" anchor="t" anchorCtr="0">
            <a:normAutofit/>
          </a:bodyPr>
          <a:lstStyle/>
          <a:p>
            <a:pPr indent="-491054">
              <a:buSzPts val="2200"/>
              <a:buFont typeface="Economica"/>
              <a:buChar char="●"/>
            </a:pPr>
            <a:r>
              <a:rPr lang="en" sz="2400" dirty="0">
                <a:latin typeface="Economica"/>
                <a:ea typeface="Economica"/>
                <a:cs typeface="Economica"/>
                <a:sym typeface="Economica"/>
              </a:rPr>
              <a:t>How are you responding to your call to care for creation? </a:t>
            </a:r>
            <a:endParaRPr sz="2400" dirty="0">
              <a:latin typeface="Economica"/>
              <a:ea typeface="Economica"/>
              <a:cs typeface="Economica"/>
              <a:sym typeface="Economica"/>
            </a:endParaRPr>
          </a:p>
          <a:p>
            <a:pPr indent="-491054">
              <a:buSzPts val="2200"/>
              <a:buFont typeface="Economica"/>
              <a:buChar char="●"/>
            </a:pPr>
            <a:r>
              <a:rPr lang="en" sz="2400" dirty="0">
                <a:latin typeface="Economica"/>
                <a:ea typeface="Economica"/>
                <a:cs typeface="Economica"/>
                <a:sym typeface="Economica"/>
              </a:rPr>
              <a:t>Ideas: volunteer locally, observe a weekly electricity fast, come visit the farm!</a:t>
            </a:r>
            <a:endParaRPr sz="2400" dirty="0">
              <a:latin typeface="Economica"/>
              <a:ea typeface="Economica"/>
              <a:cs typeface="Economica"/>
              <a:sym typeface="Economica"/>
            </a:endParaRPr>
          </a:p>
          <a:p>
            <a:pPr marL="0" indent="0">
              <a:spcAft>
                <a:spcPts val="1600"/>
              </a:spcAft>
              <a:buNone/>
            </a:pPr>
            <a:endParaRPr dirty="0"/>
          </a:p>
        </p:txBody>
      </p:sp>
      <p:sp>
        <p:nvSpPr>
          <p:cNvPr id="121" name="Google Shape;121;p20"/>
          <p:cNvSpPr txBox="1">
            <a:spLocks noGrp="1"/>
          </p:cNvSpPr>
          <p:nvPr>
            <p:ph type="title"/>
          </p:nvPr>
        </p:nvSpPr>
        <p:spPr>
          <a:xfrm>
            <a:off x="4331367" y="740800"/>
            <a:ext cx="3744000" cy="1007600"/>
          </a:xfrm>
          <a:prstGeom prst="rect">
            <a:avLst/>
          </a:prstGeom>
        </p:spPr>
        <p:txBody>
          <a:bodyPr spcFirstLastPara="1" wrap="square" lIns="121900" tIns="121900" rIns="121900" bIns="121900" anchor="b" anchorCtr="0">
            <a:normAutofit/>
          </a:bodyPr>
          <a:lstStyle/>
          <a:p>
            <a:r>
              <a:rPr lang="en" sz="2800" dirty="0"/>
              <a:t>Talent</a:t>
            </a:r>
            <a:endParaRPr sz="2800" dirty="0"/>
          </a:p>
        </p:txBody>
      </p:sp>
      <p:sp>
        <p:nvSpPr>
          <p:cNvPr id="122" name="Google Shape;122;p20"/>
          <p:cNvSpPr txBox="1">
            <a:spLocks noGrp="1"/>
          </p:cNvSpPr>
          <p:nvPr>
            <p:ph type="body" idx="1"/>
          </p:nvPr>
        </p:nvSpPr>
        <p:spPr>
          <a:xfrm>
            <a:off x="4331367" y="1865866"/>
            <a:ext cx="3744000" cy="6363733"/>
          </a:xfrm>
          <a:prstGeom prst="rect">
            <a:avLst/>
          </a:prstGeom>
        </p:spPr>
        <p:txBody>
          <a:bodyPr spcFirstLastPara="1" wrap="square" lIns="121900" tIns="121900" rIns="121900" bIns="121900" anchor="t" anchorCtr="0">
            <a:noAutofit/>
          </a:bodyPr>
          <a:lstStyle/>
          <a:p>
            <a:pPr indent="-491054">
              <a:buSzPts val="2200"/>
              <a:buFont typeface="Economica"/>
              <a:buChar char="●"/>
            </a:pPr>
            <a:r>
              <a:rPr lang="en" sz="2400" dirty="0">
                <a:latin typeface="Economica"/>
                <a:ea typeface="Economica"/>
                <a:cs typeface="Economica"/>
                <a:sym typeface="Economica"/>
              </a:rPr>
              <a:t>Where are you situated to make change in your community?</a:t>
            </a:r>
            <a:endParaRPr sz="2400" dirty="0">
              <a:latin typeface="Economica"/>
              <a:ea typeface="Economica"/>
              <a:cs typeface="Economica"/>
              <a:sym typeface="Economica"/>
            </a:endParaRPr>
          </a:p>
          <a:p>
            <a:pPr indent="-491054">
              <a:buSzPts val="2200"/>
              <a:buFont typeface="Economica"/>
              <a:buChar char="●"/>
            </a:pPr>
            <a:r>
              <a:rPr lang="en" sz="2400" dirty="0">
                <a:latin typeface="Economica"/>
                <a:ea typeface="Economica"/>
                <a:cs typeface="Economica"/>
                <a:sym typeface="Economica"/>
              </a:rPr>
              <a:t>Ideas: volunteer to lead a Laudato Si’ book club, teach your family about CST, encourage your place of work or parish to go solar</a:t>
            </a:r>
            <a:endParaRPr sz="2400" dirty="0">
              <a:latin typeface="Economica"/>
              <a:ea typeface="Economica"/>
              <a:cs typeface="Economica"/>
              <a:sym typeface="Economica"/>
            </a:endParaRPr>
          </a:p>
          <a:p>
            <a:pPr marL="0" indent="0">
              <a:spcAft>
                <a:spcPts val="1600"/>
              </a:spcAft>
              <a:buNone/>
            </a:pPr>
            <a:endParaRPr dirty="0"/>
          </a:p>
        </p:txBody>
      </p:sp>
      <p:sp>
        <p:nvSpPr>
          <p:cNvPr id="123" name="Google Shape;123;p20"/>
          <p:cNvSpPr txBox="1">
            <a:spLocks noGrp="1"/>
          </p:cNvSpPr>
          <p:nvPr>
            <p:ph type="title"/>
          </p:nvPr>
        </p:nvSpPr>
        <p:spPr>
          <a:xfrm>
            <a:off x="8247133" y="740800"/>
            <a:ext cx="3744000" cy="1007600"/>
          </a:xfrm>
          <a:prstGeom prst="rect">
            <a:avLst/>
          </a:prstGeom>
        </p:spPr>
        <p:txBody>
          <a:bodyPr spcFirstLastPara="1" wrap="square" lIns="121900" tIns="121900" rIns="121900" bIns="121900" anchor="b" anchorCtr="0">
            <a:normAutofit/>
          </a:bodyPr>
          <a:lstStyle/>
          <a:p>
            <a:r>
              <a:rPr lang="en" sz="2800" dirty="0"/>
              <a:t>Treasure</a:t>
            </a:r>
            <a:endParaRPr sz="2800" dirty="0"/>
          </a:p>
        </p:txBody>
      </p:sp>
      <p:sp>
        <p:nvSpPr>
          <p:cNvPr id="124" name="Google Shape;124;p20"/>
          <p:cNvSpPr txBox="1">
            <a:spLocks noGrp="1"/>
          </p:cNvSpPr>
          <p:nvPr>
            <p:ph type="body" idx="1"/>
          </p:nvPr>
        </p:nvSpPr>
        <p:spPr>
          <a:xfrm>
            <a:off x="8247133" y="1865867"/>
            <a:ext cx="3744000" cy="4992000"/>
          </a:xfrm>
          <a:prstGeom prst="rect">
            <a:avLst/>
          </a:prstGeom>
        </p:spPr>
        <p:txBody>
          <a:bodyPr spcFirstLastPara="1" wrap="square" lIns="121900" tIns="121900" rIns="121900" bIns="121900" anchor="t" anchorCtr="0">
            <a:normAutofit/>
          </a:bodyPr>
          <a:lstStyle/>
          <a:p>
            <a:pPr indent="-491741">
              <a:buSzPts val="2208"/>
              <a:buFont typeface="Economica"/>
              <a:buChar char="●"/>
            </a:pPr>
            <a:r>
              <a:rPr lang="en" sz="2600" dirty="0">
                <a:latin typeface="Economica"/>
                <a:ea typeface="Economica"/>
                <a:cs typeface="Economica"/>
                <a:sym typeface="Economica"/>
              </a:rPr>
              <a:t>How do you steward your resources?</a:t>
            </a:r>
            <a:endParaRPr sz="2600" dirty="0">
              <a:latin typeface="Economica"/>
              <a:ea typeface="Economica"/>
              <a:cs typeface="Economica"/>
              <a:sym typeface="Economica"/>
            </a:endParaRPr>
          </a:p>
          <a:p>
            <a:pPr indent="-491741">
              <a:buSzPts val="2208"/>
              <a:buFont typeface="Economica"/>
              <a:buChar char="●"/>
            </a:pPr>
            <a:r>
              <a:rPr lang="en" sz="2600" dirty="0">
                <a:latin typeface="Economica"/>
                <a:ea typeface="Economica"/>
                <a:cs typeface="Economica"/>
                <a:sym typeface="Economica"/>
              </a:rPr>
              <a:t>Ideas: begin with one food to only buy organic or local, include environmental organizations in your charitable giving</a:t>
            </a:r>
            <a:endParaRPr sz="2600" dirty="0">
              <a:latin typeface="Economica"/>
              <a:ea typeface="Economica"/>
              <a:cs typeface="Economica"/>
              <a:sym typeface="Economica"/>
            </a:endParaRPr>
          </a:p>
          <a:p>
            <a:pPr marL="0" indent="0">
              <a:spcAft>
                <a:spcPts val="1600"/>
              </a:spcAft>
              <a:buNone/>
            </a:pPr>
            <a:endParaRPr dirty="0"/>
          </a:p>
        </p:txBody>
      </p:sp>
    </p:spTree>
    <p:extLst>
      <p:ext uri="{BB962C8B-B14F-4D97-AF65-F5344CB8AC3E}">
        <p14:creationId xmlns:p14="http://schemas.microsoft.com/office/powerpoint/2010/main" val="3058078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536229" y="157473"/>
            <a:ext cx="11028556" cy="6217920"/>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5462" y="5162783"/>
            <a:ext cx="1021237" cy="914400"/>
          </a:xfrm>
          <a:prstGeom prst="rect">
            <a:avLst/>
          </a:prstGeom>
        </p:spPr>
      </p:pic>
      <p:sp>
        <p:nvSpPr>
          <p:cNvPr id="2" name="TextBox 1"/>
          <p:cNvSpPr txBox="1"/>
          <p:nvPr/>
        </p:nvSpPr>
        <p:spPr>
          <a:xfrm>
            <a:off x="3780264" y="1092820"/>
            <a:ext cx="4416384"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orbe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charset="0"/>
                <a:ea typeface="+mn-ea"/>
                <a:cs typeface="+mn-cs"/>
              </a:rPr>
              <a:t>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757" y="2869523"/>
            <a:ext cx="2857500" cy="2857500"/>
          </a:xfrm>
          <a:prstGeom prst="rect">
            <a:avLst/>
          </a:prstGeom>
        </p:spPr>
      </p:pic>
      <p:sp>
        <p:nvSpPr>
          <p:cNvPr id="3" name="Rectangle 2">
            <a:extLst>
              <a:ext uri="{FF2B5EF4-FFF2-40B4-BE49-F238E27FC236}">
                <a16:creationId xmlns:a16="http://schemas.microsoft.com/office/drawing/2014/main" id="{CCFB015E-90EB-CE44-8B9E-10E6ED201FB4}"/>
              </a:ext>
            </a:extLst>
          </p:cNvPr>
          <p:cNvSpPr/>
          <p:nvPr/>
        </p:nvSpPr>
        <p:spPr>
          <a:xfrm>
            <a:off x="613317" y="479502"/>
            <a:ext cx="10549054" cy="1815882"/>
          </a:xfrm>
          <a:prstGeom prst="rect">
            <a:avLst/>
          </a:prstGeom>
        </p:spPr>
        <p:txBody>
          <a:bodyPr wrap="square">
            <a:spAutoFit/>
          </a:bodyPr>
          <a:lstStyle/>
          <a:p>
            <a:pPr lvl="0" algn="ctr">
              <a:defRPr/>
            </a:pPr>
            <a:r>
              <a:rPr lang="en-US" sz="2800" b="1" dirty="0">
                <a:solidFill>
                  <a:prstClr val="white"/>
                </a:solidFill>
              </a:rPr>
              <a:t>Catholic Sustainability Champions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Apple Braille Pinpoint 8 Dot" pitchFamily="2" charset="0"/>
              <a:ea typeface="+mn-ea"/>
              <a:cs typeface="+mn-cs"/>
            </a:endParaRPr>
          </a:p>
        </p:txBody>
      </p:sp>
    </p:spTree>
    <p:extLst>
      <p:ext uri="{BB962C8B-B14F-4D97-AF65-F5344CB8AC3E}">
        <p14:creationId xmlns:p14="http://schemas.microsoft.com/office/powerpoint/2010/main" val="3610810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sp>
        <p:nvSpPr>
          <p:cNvPr id="7" name="Rectangle 6"/>
          <p:cNvSpPr/>
          <p:nvPr/>
        </p:nvSpPr>
        <p:spPr>
          <a:xfrm>
            <a:off x="228600" y="284473"/>
            <a:ext cx="11760200" cy="63068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7FAA36-85C9-A642-A6EE-DE433EB3DBDD}"/>
              </a:ext>
            </a:extLst>
          </p:cNvPr>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7034B80-85A7-3840-B02C-9C93F9C25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8262" y="5518383"/>
            <a:ext cx="1021237" cy="914400"/>
          </a:xfrm>
          <a:prstGeom prst="rect">
            <a:avLst/>
          </a:prstGeom>
        </p:spPr>
      </p:pic>
      <p:sp>
        <p:nvSpPr>
          <p:cNvPr id="3" name="TextBox 2">
            <a:extLst>
              <a:ext uri="{FF2B5EF4-FFF2-40B4-BE49-F238E27FC236}">
                <a16:creationId xmlns:a16="http://schemas.microsoft.com/office/drawing/2014/main" id="{CFBED357-861A-E24F-A31E-521DBC7B6842}"/>
              </a:ext>
            </a:extLst>
          </p:cNvPr>
          <p:cNvSpPr txBox="1"/>
          <p:nvPr/>
        </p:nvSpPr>
        <p:spPr>
          <a:xfrm>
            <a:off x="2245105" y="513764"/>
            <a:ext cx="7464224" cy="954107"/>
          </a:xfrm>
          <a:prstGeom prst="rect">
            <a:avLst/>
          </a:prstGeom>
          <a:noFill/>
        </p:spPr>
        <p:txBody>
          <a:bodyPr wrap="square" rtlCol="0">
            <a:spAutoFit/>
          </a:bodyPr>
          <a:lstStyle/>
          <a:p>
            <a:pPr lvl="0" algn="ctr">
              <a:defRPr/>
            </a:pPr>
            <a:r>
              <a:rPr lang="en-US" sz="2800" b="1" dirty="0">
                <a:solidFill>
                  <a:prstClr val="white"/>
                </a:solidFill>
              </a:rPr>
              <a:t>Catholic Sustainability Champions </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4AD4A20-99E4-0940-98BE-47DD16F21402}"/>
              </a:ext>
            </a:extLst>
          </p:cNvPr>
          <p:cNvSpPr txBox="1"/>
          <p:nvPr/>
        </p:nvSpPr>
        <p:spPr>
          <a:xfrm>
            <a:off x="470647" y="6051176"/>
            <a:ext cx="72883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Moderator: Paz Artaza-Regan, Catholic Climate Covenant</a:t>
            </a:r>
          </a:p>
        </p:txBody>
      </p:sp>
      <p:pic>
        <p:nvPicPr>
          <p:cNvPr id="8" name="Picture 7">
            <a:extLst>
              <a:ext uri="{FF2B5EF4-FFF2-40B4-BE49-F238E27FC236}">
                <a16:creationId xmlns:a16="http://schemas.microsoft.com/office/drawing/2014/main" id="{C91B5F48-5F37-C743-8083-4A178D43495A}"/>
              </a:ext>
            </a:extLst>
          </p:cNvPr>
          <p:cNvPicPr>
            <a:picLocks noChangeAspect="1"/>
          </p:cNvPicPr>
          <p:nvPr/>
        </p:nvPicPr>
        <p:blipFill>
          <a:blip r:embed="rId3"/>
          <a:stretch>
            <a:fillRect/>
          </a:stretch>
        </p:blipFill>
        <p:spPr>
          <a:xfrm>
            <a:off x="851927" y="1718473"/>
            <a:ext cx="2786355" cy="3051722"/>
          </a:xfrm>
          <a:prstGeom prst="rect">
            <a:avLst/>
          </a:prstGeom>
        </p:spPr>
      </p:pic>
      <p:pic>
        <p:nvPicPr>
          <p:cNvPr id="10" name="Picture 9">
            <a:extLst>
              <a:ext uri="{FF2B5EF4-FFF2-40B4-BE49-F238E27FC236}">
                <a16:creationId xmlns:a16="http://schemas.microsoft.com/office/drawing/2014/main" id="{3F604E23-630D-004B-A74F-4C8A4C8AD799}"/>
              </a:ext>
            </a:extLst>
          </p:cNvPr>
          <p:cNvPicPr>
            <a:picLocks noChangeAspect="1"/>
          </p:cNvPicPr>
          <p:nvPr/>
        </p:nvPicPr>
        <p:blipFill>
          <a:blip r:embed="rId4"/>
          <a:stretch>
            <a:fillRect/>
          </a:stretch>
        </p:blipFill>
        <p:spPr>
          <a:xfrm>
            <a:off x="4900898" y="1634886"/>
            <a:ext cx="2152637" cy="3218896"/>
          </a:xfrm>
          <a:prstGeom prst="rect">
            <a:avLst/>
          </a:prstGeom>
        </p:spPr>
      </p:pic>
      <p:pic>
        <p:nvPicPr>
          <p:cNvPr id="18" name="Picture 17">
            <a:extLst>
              <a:ext uri="{FF2B5EF4-FFF2-40B4-BE49-F238E27FC236}">
                <a16:creationId xmlns:a16="http://schemas.microsoft.com/office/drawing/2014/main" id="{E36B805C-9475-8D4C-8376-CD369DAC68DA}"/>
              </a:ext>
            </a:extLst>
          </p:cNvPr>
          <p:cNvPicPr>
            <a:picLocks noChangeAspect="1"/>
          </p:cNvPicPr>
          <p:nvPr/>
        </p:nvPicPr>
        <p:blipFill>
          <a:blip r:embed="rId5"/>
          <a:stretch>
            <a:fillRect/>
          </a:stretch>
        </p:blipFill>
        <p:spPr>
          <a:xfrm>
            <a:off x="8402414" y="1634886"/>
            <a:ext cx="2613830" cy="3086616"/>
          </a:xfrm>
          <a:prstGeom prst="rect">
            <a:avLst/>
          </a:prstGeom>
        </p:spPr>
      </p:pic>
      <p:sp>
        <p:nvSpPr>
          <p:cNvPr id="20" name="TextBox 19">
            <a:extLst>
              <a:ext uri="{FF2B5EF4-FFF2-40B4-BE49-F238E27FC236}">
                <a16:creationId xmlns:a16="http://schemas.microsoft.com/office/drawing/2014/main" id="{ED2CA4E0-9E61-0646-BC2E-DB3A72B29AEE}"/>
              </a:ext>
            </a:extLst>
          </p:cNvPr>
          <p:cNvSpPr txBox="1"/>
          <p:nvPr/>
        </p:nvSpPr>
        <p:spPr>
          <a:xfrm>
            <a:off x="8727265" y="4766372"/>
            <a:ext cx="1964127" cy="646331"/>
          </a:xfrm>
          <a:prstGeom prst="rect">
            <a:avLst/>
          </a:prstGeom>
          <a:noFill/>
        </p:spPr>
        <p:txBody>
          <a:bodyPr wrap="none" rtlCol="0">
            <a:spAutoFit/>
          </a:bodyPr>
          <a:lstStyle/>
          <a:p>
            <a:pPr algn="ctr"/>
            <a:r>
              <a:rPr lang="en-US" b="1" dirty="0">
                <a:solidFill>
                  <a:schemeClr val="bg1"/>
                </a:solidFill>
              </a:rPr>
              <a:t>Matt Jones</a:t>
            </a:r>
            <a:br>
              <a:rPr lang="en-US" b="1" dirty="0">
                <a:solidFill>
                  <a:schemeClr val="bg1"/>
                </a:solidFill>
              </a:rPr>
            </a:br>
            <a:r>
              <a:rPr lang="en-US" b="1" dirty="0">
                <a:solidFill>
                  <a:schemeClr val="bg1"/>
                </a:solidFill>
              </a:rPr>
              <a:t>Little Portion Farm</a:t>
            </a:r>
          </a:p>
        </p:txBody>
      </p:sp>
      <p:sp>
        <p:nvSpPr>
          <p:cNvPr id="22" name="TextBox 21">
            <a:extLst>
              <a:ext uri="{FF2B5EF4-FFF2-40B4-BE49-F238E27FC236}">
                <a16:creationId xmlns:a16="http://schemas.microsoft.com/office/drawing/2014/main" id="{E6CDDBE0-7A52-4741-AFA3-DF80A2609771}"/>
              </a:ext>
            </a:extLst>
          </p:cNvPr>
          <p:cNvSpPr txBox="1"/>
          <p:nvPr/>
        </p:nvSpPr>
        <p:spPr>
          <a:xfrm>
            <a:off x="1362427" y="4903990"/>
            <a:ext cx="1765355" cy="646331"/>
          </a:xfrm>
          <a:prstGeom prst="rect">
            <a:avLst/>
          </a:prstGeom>
          <a:noFill/>
        </p:spPr>
        <p:txBody>
          <a:bodyPr wrap="none" rtlCol="0">
            <a:spAutoFit/>
          </a:bodyPr>
          <a:lstStyle/>
          <a:p>
            <a:pPr algn="ctr"/>
            <a:r>
              <a:rPr lang="en-US" b="1" dirty="0">
                <a:solidFill>
                  <a:schemeClr val="bg1"/>
                </a:solidFill>
              </a:rPr>
              <a:t>Molly Sutter</a:t>
            </a:r>
            <a:br>
              <a:rPr lang="en-US" b="1" dirty="0">
                <a:solidFill>
                  <a:schemeClr val="bg1"/>
                </a:solidFill>
              </a:rPr>
            </a:br>
            <a:r>
              <a:rPr lang="en-US" b="1" dirty="0">
                <a:solidFill>
                  <a:schemeClr val="bg1"/>
                </a:solidFill>
              </a:rPr>
              <a:t>Bethlehem Farm</a:t>
            </a:r>
          </a:p>
        </p:txBody>
      </p:sp>
      <p:sp>
        <p:nvSpPr>
          <p:cNvPr id="23" name="TextBox 22">
            <a:extLst>
              <a:ext uri="{FF2B5EF4-FFF2-40B4-BE49-F238E27FC236}">
                <a16:creationId xmlns:a16="http://schemas.microsoft.com/office/drawing/2014/main" id="{F601997E-931A-0147-8FCE-ED54535DF074}"/>
              </a:ext>
            </a:extLst>
          </p:cNvPr>
          <p:cNvSpPr txBox="1"/>
          <p:nvPr/>
        </p:nvSpPr>
        <p:spPr>
          <a:xfrm>
            <a:off x="4390922" y="4903990"/>
            <a:ext cx="3435556" cy="646331"/>
          </a:xfrm>
          <a:prstGeom prst="rect">
            <a:avLst/>
          </a:prstGeom>
          <a:noFill/>
        </p:spPr>
        <p:txBody>
          <a:bodyPr wrap="none" rtlCol="0">
            <a:spAutoFit/>
          </a:bodyPr>
          <a:lstStyle/>
          <a:p>
            <a:pPr algn="ctr"/>
            <a:r>
              <a:rPr lang="en-US" dirty="0">
                <a:solidFill>
                  <a:schemeClr val="bg1"/>
                </a:solidFill>
              </a:rPr>
              <a:t>Lorrie Heber</a:t>
            </a:r>
            <a:br>
              <a:rPr lang="en-US" dirty="0">
                <a:solidFill>
                  <a:schemeClr val="bg1"/>
                </a:solidFill>
              </a:rPr>
            </a:br>
            <a:r>
              <a:rPr lang="en-US" dirty="0">
                <a:solidFill>
                  <a:schemeClr val="bg1"/>
                </a:solidFill>
              </a:rPr>
              <a:t>White Violet Center for Eco-Justice</a:t>
            </a:r>
          </a:p>
        </p:txBody>
      </p:sp>
    </p:spTree>
    <p:extLst>
      <p:ext uri="{BB962C8B-B14F-4D97-AF65-F5344CB8AC3E}">
        <p14:creationId xmlns:p14="http://schemas.microsoft.com/office/powerpoint/2010/main" val="2673040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4B7D"/>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782" y="5684903"/>
            <a:ext cx="2743200" cy="597811"/>
          </a:xfrm>
          <a:prstGeom prst="rect">
            <a:avLst/>
          </a:prstGeom>
        </p:spPr>
      </p:pic>
      <p:sp>
        <p:nvSpPr>
          <p:cNvPr id="2" name="Rectangle 1"/>
          <p:cNvSpPr/>
          <p:nvPr/>
        </p:nvSpPr>
        <p:spPr>
          <a:xfrm>
            <a:off x="501805" y="293482"/>
            <a:ext cx="11485757" cy="6230427"/>
          </a:xfrm>
          <a:prstGeom prst="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446206" y="185943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228850" y="740510"/>
            <a:ext cx="156640" cy="462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1031979" y="514256"/>
            <a:ext cx="10203365" cy="1077218"/>
          </a:xfrm>
          <a:prstGeom prst="rect">
            <a:avLst/>
          </a:prstGeom>
          <a:noFill/>
        </p:spPr>
        <p:txBody>
          <a:bodyPr wrap="square" rtlCol="0">
            <a:spAutoFit/>
          </a:bodyPr>
          <a:lstStyle/>
          <a:p>
            <a:pPr lvl="0" algn="ctr">
              <a:defRPr/>
            </a:pPr>
            <a:r>
              <a:rPr lang="en-US" sz="3600" b="1" dirty="0">
                <a:solidFill>
                  <a:prstClr val="white"/>
                </a:solidFill>
              </a:rPr>
              <a:t>Catholic Sustainability Champions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146526" y="2514804"/>
            <a:ext cx="9974273"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For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info@CatholicClimateCovenant.org</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00"/>
                </a:solidFill>
                <a:effectLst/>
                <a:uLnTx/>
                <a:uFillTx/>
                <a:latin typeface="Calibri" panose="020F0502020204030204"/>
                <a:ea typeface="+mn-ea"/>
                <a:cs typeface="+mn-cs"/>
              </a:rPr>
              <a:t>www.CatholicClimateCovenant.org</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26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81200" y="3699804"/>
            <a:ext cx="8305800" cy="1710396"/>
          </a:xfrm>
        </p:spPr>
        <p:txBody>
          <a:bodyPr>
            <a:normAutofit fontScale="77500" lnSpcReduction="20000"/>
          </a:bodyPr>
          <a:lstStyle/>
          <a:p>
            <a:endParaRPr lang="en-US" sz="3000" b="1" dirty="0">
              <a:solidFill>
                <a:srgbClr val="39E741"/>
              </a:solidFill>
            </a:endParaRPr>
          </a:p>
          <a:p>
            <a:r>
              <a:rPr lang="en-US" sz="4300" b="1" dirty="0">
                <a:solidFill>
                  <a:schemeClr val="accent4">
                    <a:lumMod val="50000"/>
                  </a:schemeClr>
                </a:solidFill>
              </a:rPr>
              <a:t>Catholic Climate Covenant Webinar</a:t>
            </a:r>
          </a:p>
          <a:p>
            <a:r>
              <a:rPr lang="en-US" sz="4300" b="1" dirty="0">
                <a:solidFill>
                  <a:schemeClr val="accent4">
                    <a:lumMod val="50000"/>
                  </a:schemeClr>
                </a:solidFill>
              </a:rPr>
              <a:t>June 23, 2021</a:t>
            </a:r>
            <a:endParaRPr lang="en-US" sz="3500" b="1" dirty="0">
              <a:solidFill>
                <a:schemeClr val="accent4">
                  <a:lumMod val="50000"/>
                </a:schemeClr>
              </a:solidFill>
            </a:endParaRPr>
          </a:p>
        </p:txBody>
      </p:sp>
      <p:sp>
        <p:nvSpPr>
          <p:cNvPr id="2" name="Title 1"/>
          <p:cNvSpPr>
            <a:spLocks noGrp="1"/>
          </p:cNvSpPr>
          <p:nvPr>
            <p:ph type="ctrTitle"/>
          </p:nvPr>
        </p:nvSpPr>
        <p:spPr/>
        <p:txBody>
          <a:bodyPr>
            <a:normAutofit fontScale="90000"/>
          </a:bodyPr>
          <a:lstStyle/>
          <a:p>
            <a:r>
              <a:rPr lang="en-US" dirty="0"/>
              <a:t>White Violet Center </a:t>
            </a:r>
            <a:br>
              <a:rPr lang="en-US" dirty="0"/>
            </a:br>
            <a:r>
              <a:rPr lang="en-US" dirty="0"/>
              <a:t>for Eco-Justice</a:t>
            </a:r>
            <a:br>
              <a:rPr lang="en-US" dirty="0"/>
            </a:br>
            <a:r>
              <a:rPr lang="en-US" sz="3100" i="1" dirty="0"/>
              <a:t>A ministry of the Sisters of Providence </a:t>
            </a:r>
            <a:br>
              <a:rPr lang="en-US" sz="3100" i="1" dirty="0"/>
            </a:br>
            <a:r>
              <a:rPr lang="en-US" sz="3100" i="1" dirty="0"/>
              <a:t>at Saint Mary-of-the-Woods </a:t>
            </a:r>
            <a:endParaRPr lang="en-US" i="1" dirty="0"/>
          </a:p>
        </p:txBody>
      </p:sp>
    </p:spTree>
    <p:extLst>
      <p:ext uri="{BB962C8B-B14F-4D97-AF65-F5344CB8AC3E}">
        <p14:creationId xmlns:p14="http://schemas.microsoft.com/office/powerpoint/2010/main" val="3114079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2743200" y="457200"/>
            <a:ext cx="44958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a:spLocks noGrp="1"/>
          </p:cNvSpPr>
          <p:nvPr>
            <p:ph type="body" idx="2"/>
          </p:nvPr>
        </p:nvSpPr>
        <p:spPr/>
        <p:txBody>
          <a:bodyPr/>
          <a:lstStyle/>
          <a:p>
            <a:r>
              <a:rPr lang="en-US" dirty="0"/>
              <a:t>“What was our astonishment to find ourselves still in the midst of the forest, no village not even a house in sight…” 1840</a:t>
            </a:r>
          </a:p>
        </p:txBody>
      </p:sp>
      <p:sp>
        <p:nvSpPr>
          <p:cNvPr id="4" name="Title 3"/>
          <p:cNvSpPr>
            <a:spLocks noGrp="1"/>
          </p:cNvSpPr>
          <p:nvPr>
            <p:ph type="title"/>
          </p:nvPr>
        </p:nvSpPr>
        <p:spPr/>
        <p:txBody>
          <a:bodyPr/>
          <a:lstStyle/>
          <a:p>
            <a:r>
              <a:rPr lang="en-US" dirty="0">
                <a:solidFill>
                  <a:schemeClr val="tx2">
                    <a:lumMod val="50000"/>
                  </a:schemeClr>
                </a:solidFill>
              </a:rPr>
              <a:t>Saint Mother Theodore Guerin</a:t>
            </a:r>
          </a:p>
        </p:txBody>
      </p:sp>
      <p:sp>
        <p:nvSpPr>
          <p:cNvPr id="6" name="TextBox 5"/>
          <p:cNvSpPr txBox="1"/>
          <p:nvPr/>
        </p:nvSpPr>
        <p:spPr>
          <a:xfrm>
            <a:off x="6553200" y="6182378"/>
            <a:ext cx="1219200" cy="261610"/>
          </a:xfrm>
          <a:prstGeom prst="rect">
            <a:avLst/>
          </a:prstGeom>
          <a:noFill/>
        </p:spPr>
        <p:txBody>
          <a:bodyPr wrap="square" rtlCol="0">
            <a:spAutoFit/>
          </a:bodyPr>
          <a:lstStyle/>
          <a:p>
            <a:r>
              <a:rPr lang="en-US" sz="1050" dirty="0">
                <a:solidFill>
                  <a:prstClr val="white"/>
                </a:solidFill>
                <a:latin typeface="Constantia"/>
              </a:rPr>
              <a:t>John </a:t>
            </a:r>
            <a:r>
              <a:rPr lang="en-US" sz="1050" dirty="0" err="1">
                <a:solidFill>
                  <a:prstClr val="white"/>
                </a:solidFill>
                <a:latin typeface="Constantia"/>
              </a:rPr>
              <a:t>Laska</a:t>
            </a:r>
            <a:endParaRPr lang="en-US" sz="1050" dirty="0">
              <a:solidFill>
                <a:prstClr val="white"/>
              </a:solidFill>
              <a:latin typeface="Constantia"/>
            </a:endParaRPr>
          </a:p>
        </p:txBody>
      </p:sp>
    </p:spTree>
    <p:extLst>
      <p:ext uri="{BB962C8B-B14F-4D97-AF65-F5344CB8AC3E}">
        <p14:creationId xmlns:p14="http://schemas.microsoft.com/office/powerpoint/2010/main" val="182952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47308" y="1524000"/>
            <a:ext cx="609738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Autofit/>
          </a:bodyPr>
          <a:lstStyle/>
          <a:p>
            <a:r>
              <a:rPr lang="en-US" sz="2400" dirty="0"/>
              <a:t>“Finally…I saw once more my Indiana. I would have loved to kiss its soil…the beauty of the forests of Indiana…surpasses all description…</a:t>
            </a:r>
          </a:p>
        </p:txBody>
      </p:sp>
    </p:spTree>
    <p:extLst>
      <p:ext uri="{BB962C8B-B14F-4D97-AF65-F5344CB8AC3E}">
        <p14:creationId xmlns:p14="http://schemas.microsoft.com/office/powerpoint/2010/main" val="1153048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418" r="9418"/>
          <a:stretch>
            <a:fillRect/>
          </a:stretch>
        </p:blipFill>
        <p:spPr>
          <a:xfrm>
            <a:off x="1981200" y="685800"/>
            <a:ext cx="6019800" cy="5562600"/>
          </a:xfrm>
        </p:spPr>
      </p:pic>
      <p:sp>
        <p:nvSpPr>
          <p:cNvPr id="7" name="Text Placeholder 6"/>
          <p:cNvSpPr>
            <a:spLocks noGrp="1"/>
          </p:cNvSpPr>
          <p:nvPr>
            <p:ph type="body" sz="half" idx="2"/>
          </p:nvPr>
        </p:nvSpPr>
        <p:spPr/>
        <p:txBody>
          <a:bodyPr/>
          <a:lstStyle/>
          <a:p>
            <a:r>
              <a:rPr lang="en-US" dirty="0"/>
              <a:t>“This land was no longer for me the land of exile; it was a portion of my inheritance and in it I hope to dwell all the days of my life.”</a:t>
            </a:r>
          </a:p>
          <a:p>
            <a:pPr algn="r"/>
            <a:r>
              <a:rPr lang="en-US" sz="1100" dirty="0"/>
              <a:t>Saint Mother Theodore Guerin</a:t>
            </a:r>
          </a:p>
        </p:txBody>
      </p:sp>
    </p:spTree>
    <p:extLst>
      <p:ext uri="{BB962C8B-B14F-4D97-AF65-F5344CB8AC3E}">
        <p14:creationId xmlns:p14="http://schemas.microsoft.com/office/powerpoint/2010/main" val="723807275"/>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1322</TotalTime>
  <Words>1627</Words>
  <Application>Microsoft Macintosh PowerPoint</Application>
  <PresentationFormat>Widescreen</PresentationFormat>
  <Paragraphs>139</Paragraphs>
  <Slides>50</Slides>
  <Notes>11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50</vt:i4>
      </vt:variant>
    </vt:vector>
  </HeadingPairs>
  <TitlesOfParts>
    <vt:vector size="68" baseType="lpstr">
      <vt:lpstr>Apple Braille Pinpoint 8 Dot</vt:lpstr>
      <vt:lpstr>Arial</vt:lpstr>
      <vt:lpstr>Baskerville Old Face</vt:lpstr>
      <vt:lpstr>Cabin</vt:lpstr>
      <vt:lpstr>Calibri</vt:lpstr>
      <vt:lpstr>Calibri Light</vt:lpstr>
      <vt:lpstr>Constantia</vt:lpstr>
      <vt:lpstr>Corbel</vt:lpstr>
      <vt:lpstr>Economica</vt:lpstr>
      <vt:lpstr>Merriweather</vt:lpstr>
      <vt:lpstr>Open Sans</vt:lpstr>
      <vt:lpstr>Tahoma</vt:lpstr>
      <vt:lpstr>Times New Roman</vt:lpstr>
      <vt:lpstr>Wingdings 2</vt:lpstr>
      <vt:lpstr>3_Office Theme</vt:lpstr>
      <vt:lpstr>Paper</vt:lpstr>
      <vt:lpstr>Luxe</vt:lpstr>
      <vt:lpstr>Office Theme</vt:lpstr>
      <vt:lpstr>PowerPoint Presentation</vt:lpstr>
      <vt:lpstr>PowerPoint Presentation</vt:lpstr>
      <vt:lpstr>PowerPoint Presentation</vt:lpstr>
      <vt:lpstr>PowerPoint Presentation</vt:lpstr>
      <vt:lpstr>PowerPoint Presentation</vt:lpstr>
      <vt:lpstr>White Violet Center  for Eco-Justice A ministry of the Sisters of Providence  at Saint Mary-of-the-Woods </vt:lpstr>
      <vt:lpstr>Saint Mother Theodore Guerin</vt:lpstr>
      <vt:lpstr>“Finally…I saw once more my Indiana. I would have loved to kiss its soil…the beauty of the forests of Indiana…surpasses all description…</vt:lpstr>
      <vt:lpstr>PowerPoint Presentation</vt:lpstr>
      <vt:lpstr>Daughters of the Forest</vt:lpstr>
      <vt:lpstr>The White Violet Center for Eco-Justice</vt:lpstr>
      <vt:lpstr>Teaching…</vt:lpstr>
      <vt:lpstr>Caring…</vt:lpstr>
      <vt:lpstr>Inspiring!</vt:lpstr>
      <vt:lpstr>PowerPoint Presentation</vt:lpstr>
      <vt:lpstr>Justice Focus:  Environment and Climate Change</vt:lpstr>
      <vt:lpstr>Providence Climate Agreement</vt:lpstr>
      <vt:lpstr>Laudato Si Action Platform</vt:lpstr>
      <vt:lpstr>A Spiritual Grounding…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BETHLEHEM FARM</vt:lpstr>
      <vt:lpstr>Care for Creation</vt:lpstr>
      <vt:lpstr>PowerPoint Presentation</vt:lpstr>
      <vt:lpstr>Peace and Disarmament</vt:lpstr>
      <vt:lpstr>Economic Justice</vt:lpstr>
      <vt:lpstr>Common Good</vt:lpstr>
      <vt:lpstr>Life and Dignity of the Human Person</vt:lpstr>
      <vt:lpstr>Time</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cp:revision>
  <dcterms:created xsi:type="dcterms:W3CDTF">2021-06-22T17:34:30Z</dcterms:created>
  <dcterms:modified xsi:type="dcterms:W3CDTF">2021-06-23T17:17:12Z</dcterms:modified>
</cp:coreProperties>
</file>